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58" r:id="rId4"/>
    <p:sldId id="270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66FF"/>
    <a:srgbClr val="0000FF"/>
    <a:srgbClr val="FE5B4A"/>
    <a:srgbClr val="9856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4A295-4FDD-4E13-B4A1-4A1F7F44A8A9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35381-40D0-4E01-9422-C646FAC3858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35381-40D0-4E01-9422-C646FAC38589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wheel spokes="8"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2015-06-01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heel spokes="8"/>
    <p:sndAc>
      <p:stSnd>
        <p:snd r:embed="rId13" name="wind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Figury geometryczne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600" dirty="0" smtClean="0">
                <a:latin typeface="Arial" pitchFamily="34" charset="0"/>
                <a:cs typeface="Arial" pitchFamily="34" charset="0"/>
              </a:rPr>
              <a:t>Geometria</a:t>
            </a:r>
            <a:endParaRPr lang="pl-PL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643306" y="50720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                                         Opracował:</a:t>
            </a:r>
          </a:p>
          <a:p>
            <a:pPr algn="ctr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                                         Kacper Brzykcy                           </a:t>
            </a:r>
          </a:p>
          <a:p>
            <a:pPr algn="ctr"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                                         V a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     Trapez to czworokąt, który ma jedną parę lub dwie pary boków równoległych. Równoległe boki trapezu to podstawy. Pozostałe boki to ramiona. </a:t>
            </a: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Trapezy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rapez 3"/>
          <p:cNvSpPr/>
          <p:nvPr/>
        </p:nvSpPr>
        <p:spPr>
          <a:xfrm>
            <a:off x="2490759" y="3392487"/>
            <a:ext cx="3760839" cy="1022364"/>
          </a:xfrm>
          <a:prstGeom prst="trapezoid">
            <a:avLst>
              <a:gd name="adj" fmla="val 47869"/>
            </a:avLst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3659175" y="4670442"/>
            <a:ext cx="1277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Podstawa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3732201" y="2771766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Podstawa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285830" y="3538539"/>
            <a:ext cx="91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Ramię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6324624" y="3575052"/>
            <a:ext cx="91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Ramię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Łącznik prosty ze strzałką 14"/>
          <p:cNvCxnSpPr/>
          <p:nvPr/>
        </p:nvCxnSpPr>
        <p:spPr>
          <a:xfrm>
            <a:off x="2271681" y="3757617"/>
            <a:ext cx="51118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 rot="16200000" flipH="1">
            <a:off x="4210763" y="3206030"/>
            <a:ext cx="251389" cy="40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>
            <a:endCxn id="4" idx="2"/>
          </p:cNvCxnSpPr>
          <p:nvPr/>
        </p:nvCxnSpPr>
        <p:spPr>
          <a:xfrm rot="5400000" flipH="1" flipV="1">
            <a:off x="4234256" y="4533520"/>
            <a:ext cx="255591" cy="182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rot="10800000">
            <a:off x="5922981" y="3757617"/>
            <a:ext cx="401641" cy="21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pl-PL" sz="28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zworokąty, które  mają dwie pary boków równoległych. Przeciwległe boki są równe. Kąty leżące naprzeciw siebie są równe. 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Równoległoboki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mb 3"/>
          <p:cNvSpPr/>
          <p:nvPr/>
        </p:nvSpPr>
        <p:spPr>
          <a:xfrm>
            <a:off x="3038454" y="2954331"/>
            <a:ext cx="5214974" cy="928694"/>
          </a:xfrm>
          <a:prstGeom prst="diamond">
            <a:avLst/>
          </a:prstGeom>
          <a:solidFill>
            <a:srgbClr val="FF0000"/>
          </a:solidFill>
          <a:ln w="38100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 rot="20559878">
            <a:off x="1101868" y="4082051"/>
            <a:ext cx="2214578" cy="15001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Równoległobok 5"/>
          <p:cNvSpPr/>
          <p:nvPr/>
        </p:nvSpPr>
        <p:spPr>
          <a:xfrm rot="1017071">
            <a:off x="4604756" y="4821225"/>
            <a:ext cx="3286148" cy="714380"/>
          </a:xfrm>
          <a:prstGeom prst="parallelogram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To równoległoboki, które mają wszystkie boki równe.  </a:t>
            </a: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  Do  rodziny  rombów  należą także kwadraty. 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Romby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 rot="1423214">
            <a:off x="1258142" y="2980256"/>
            <a:ext cx="1271393" cy="118716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omb 4"/>
          <p:cNvSpPr/>
          <p:nvPr/>
        </p:nvSpPr>
        <p:spPr>
          <a:xfrm>
            <a:off x="6507189" y="2516175"/>
            <a:ext cx="1143008" cy="1071570"/>
          </a:xfrm>
          <a:prstGeom prst="diamond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Romb 5"/>
          <p:cNvSpPr/>
          <p:nvPr/>
        </p:nvSpPr>
        <p:spPr>
          <a:xfrm rot="953752">
            <a:off x="3843564" y="3274504"/>
            <a:ext cx="1214446" cy="2675189"/>
          </a:xfrm>
          <a:prstGeom prst="diamond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Romb 6"/>
          <p:cNvSpPr/>
          <p:nvPr/>
        </p:nvSpPr>
        <p:spPr>
          <a:xfrm rot="19669268">
            <a:off x="6215074" y="4143380"/>
            <a:ext cx="2000264" cy="1500198"/>
          </a:xfrm>
          <a:prstGeom prst="diamond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Romb 7"/>
          <p:cNvSpPr/>
          <p:nvPr/>
        </p:nvSpPr>
        <p:spPr>
          <a:xfrm rot="642418">
            <a:off x="785786" y="5143512"/>
            <a:ext cx="2000264" cy="642942"/>
          </a:xfrm>
          <a:prstGeom prst="diamond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To równoległoboki, które mają  wszystkie kąty proste. 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Prostokąty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 rot="12255188">
            <a:off x="1357225" y="3359945"/>
            <a:ext cx="3658707" cy="785818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 rot="19713187">
            <a:off x="6223206" y="4532719"/>
            <a:ext cx="1073208" cy="142876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 rot="6977501">
            <a:off x="4617786" y="2123552"/>
            <a:ext cx="571504" cy="25289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Romb 6"/>
          <p:cNvSpPr/>
          <p:nvPr/>
        </p:nvSpPr>
        <p:spPr>
          <a:xfrm>
            <a:off x="6572264" y="2428868"/>
            <a:ext cx="1556079" cy="1539866"/>
          </a:xfrm>
          <a:prstGeom prst="diamond">
            <a:avLst/>
          </a:prstGeom>
          <a:solidFill>
            <a:schemeClr val="accent5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Romb 7"/>
          <p:cNvSpPr/>
          <p:nvPr/>
        </p:nvSpPr>
        <p:spPr>
          <a:xfrm rot="1913453">
            <a:off x="613257" y="4066551"/>
            <a:ext cx="2214578" cy="2143140"/>
          </a:xfrm>
          <a:prstGeom prst="diamond">
            <a:avLst/>
          </a:prstGeom>
          <a:solidFill>
            <a:srgbClr val="C000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 </a:t>
            </a:r>
            <a:r>
              <a:rPr lang="pl-PL" dirty="0" smtClean="0"/>
              <a:t> 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Kwadraty to  czworokąty , które mają wszystkie boki równej długości, a wszystkie kąty proste .  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73005" y="252369"/>
            <a:ext cx="8229600" cy="1219200"/>
          </a:xfrm>
        </p:spPr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Kwadraty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mb 3"/>
          <p:cNvSpPr/>
          <p:nvPr/>
        </p:nvSpPr>
        <p:spPr>
          <a:xfrm rot="18896990">
            <a:off x="5810692" y="2978313"/>
            <a:ext cx="3208800" cy="3216213"/>
          </a:xfrm>
          <a:prstGeom prst="diamond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omb 4"/>
          <p:cNvSpPr/>
          <p:nvPr/>
        </p:nvSpPr>
        <p:spPr>
          <a:xfrm rot="2733004">
            <a:off x="4547416" y="2781925"/>
            <a:ext cx="1285884" cy="1289377"/>
          </a:xfrm>
          <a:prstGeom prst="diamond">
            <a:avLst/>
          </a:prstGeom>
          <a:solidFill>
            <a:srgbClr val="FF66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Romb 5"/>
          <p:cNvSpPr/>
          <p:nvPr/>
        </p:nvSpPr>
        <p:spPr>
          <a:xfrm rot="20502239">
            <a:off x="579958" y="2950325"/>
            <a:ext cx="2179200" cy="2134649"/>
          </a:xfrm>
          <a:prstGeom prst="diamond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85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Romb 6"/>
          <p:cNvSpPr/>
          <p:nvPr/>
        </p:nvSpPr>
        <p:spPr>
          <a:xfrm rot="18718728">
            <a:off x="3239652" y="3883057"/>
            <a:ext cx="1834107" cy="1806530"/>
          </a:xfrm>
          <a:prstGeom prst="diamond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Koło to figura , której wszystkie punkty znajdują się  w   odległości nie większej  niż promień od  środka koła.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Koło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okrąg i koł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3000372"/>
            <a:ext cx="3500462" cy="2975740"/>
          </a:xfrm>
          <a:prstGeom prst="rect">
            <a:avLst/>
          </a:prstGeom>
          <a:noFill/>
        </p:spPr>
      </p:pic>
      <p:cxnSp>
        <p:nvCxnSpPr>
          <p:cNvPr id="7" name="Łącznik łamany 6"/>
          <p:cNvCxnSpPr/>
          <p:nvPr/>
        </p:nvCxnSpPr>
        <p:spPr>
          <a:xfrm>
            <a:off x="2285984" y="3357562"/>
            <a:ext cx="1643074" cy="10715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łamany 8"/>
          <p:cNvCxnSpPr/>
          <p:nvPr/>
        </p:nvCxnSpPr>
        <p:spPr>
          <a:xfrm rot="10800000" flipV="1">
            <a:off x="4786314" y="3143248"/>
            <a:ext cx="2286016" cy="1000132"/>
          </a:xfrm>
          <a:prstGeom prst="bentConnector3">
            <a:avLst>
              <a:gd name="adj1" fmla="val 26970"/>
            </a:avLst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pole tekstowe 13"/>
          <p:cNvSpPr txBox="1"/>
          <p:nvPr/>
        </p:nvSpPr>
        <p:spPr>
          <a:xfrm>
            <a:off x="7072330" y="292893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promień</a:t>
            </a:r>
            <a:endParaRPr lang="pl-PL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714348" y="314324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Środek koła</a:t>
            </a:r>
            <a:endParaRPr lang="pl-PL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500174"/>
            <a:ext cx="8358246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                                                                             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cięciwa</a:t>
            </a:r>
          </a:p>
          <a:p>
            <a:pPr>
              <a:buNone/>
            </a:pPr>
            <a:r>
              <a:rPr lang="pl-PL" dirty="0" smtClean="0"/>
              <a:t>            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Średnica</a:t>
            </a:r>
          </a:p>
          <a:p>
            <a:pPr>
              <a:buNone/>
            </a:pPr>
            <a:r>
              <a:rPr lang="pl-PL" dirty="0" smtClean="0"/>
              <a:t>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Promień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Obwód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 czego składa się koło?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5000628" y="3286124"/>
            <a:ext cx="2500330" cy="2286016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5"/>
          <p:cNvCxnSpPr>
            <a:stCxn id="4" idx="1"/>
          </p:cNvCxnSpPr>
          <p:nvPr/>
        </p:nvCxnSpPr>
        <p:spPr>
          <a:xfrm rot="16200000" flipH="1">
            <a:off x="5386818" y="3600877"/>
            <a:ext cx="1665485" cy="170553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>
            <a:endCxn id="4" idx="3"/>
          </p:cNvCxnSpPr>
          <p:nvPr/>
        </p:nvCxnSpPr>
        <p:spPr>
          <a:xfrm rot="10800000" flipV="1">
            <a:off x="5366794" y="4429131"/>
            <a:ext cx="848281" cy="80822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rot="16200000" flipH="1">
            <a:off x="5929322" y="3357562"/>
            <a:ext cx="1500198" cy="15001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łamany 26"/>
          <p:cNvCxnSpPr/>
          <p:nvPr/>
        </p:nvCxnSpPr>
        <p:spPr>
          <a:xfrm>
            <a:off x="1857356" y="3857628"/>
            <a:ext cx="3857652" cy="10001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1" name="Łącznik łamany 30"/>
          <p:cNvCxnSpPr/>
          <p:nvPr/>
        </p:nvCxnSpPr>
        <p:spPr>
          <a:xfrm>
            <a:off x="2857488" y="2143116"/>
            <a:ext cx="3000396" cy="2000264"/>
          </a:xfrm>
          <a:prstGeom prst="bentConnector3">
            <a:avLst>
              <a:gd name="adj1" fmla="val 50000"/>
            </a:avLst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Łącznik łamany 43"/>
          <p:cNvCxnSpPr/>
          <p:nvPr/>
        </p:nvCxnSpPr>
        <p:spPr>
          <a:xfrm flipV="1">
            <a:off x="1571604" y="5429264"/>
            <a:ext cx="4000528" cy="64294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Łącznik łamany 50"/>
          <p:cNvCxnSpPr/>
          <p:nvPr/>
        </p:nvCxnSpPr>
        <p:spPr>
          <a:xfrm rot="5400000">
            <a:off x="6000760" y="2857496"/>
            <a:ext cx="2500330" cy="5000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 spokes="8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Podstawowymi  figurami  geometrycznymi są wielokąty  oraz  koła.  </a:t>
            </a: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Wielokątami  są  głównie trójkąty  i  czworokąty.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Rodzaje figur geometrycznych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rójkąt równoramienny 9"/>
          <p:cNvSpPr/>
          <p:nvPr/>
        </p:nvSpPr>
        <p:spPr>
          <a:xfrm>
            <a:off x="3857620" y="2786058"/>
            <a:ext cx="4929222" cy="1071570"/>
          </a:xfrm>
          <a:prstGeom prst="triangle">
            <a:avLst>
              <a:gd name="adj" fmla="val 88507"/>
            </a:avLst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7572396" y="500042"/>
            <a:ext cx="1214446" cy="2071702"/>
          </a:xfrm>
          <a:prstGeom prst="ellipse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785786" y="3286124"/>
            <a:ext cx="2928958" cy="12858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Trójkąt równoramienny 13"/>
          <p:cNvSpPr/>
          <p:nvPr/>
        </p:nvSpPr>
        <p:spPr>
          <a:xfrm rot="9656701">
            <a:off x="5084949" y="5545140"/>
            <a:ext cx="3786214" cy="714380"/>
          </a:xfrm>
          <a:prstGeom prst="triangle">
            <a:avLst>
              <a:gd name="adj" fmla="val 48579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rostokąt z rogami ściętymi z jednej strony 14"/>
          <p:cNvSpPr/>
          <p:nvPr/>
        </p:nvSpPr>
        <p:spPr>
          <a:xfrm>
            <a:off x="4786314" y="4000504"/>
            <a:ext cx="1928826" cy="1071570"/>
          </a:xfrm>
          <a:prstGeom prst="snip2SameRect">
            <a:avLst>
              <a:gd name="adj1" fmla="val 31899"/>
              <a:gd name="adj2" fmla="val 0"/>
            </a:avLst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Równoległobok 16"/>
          <p:cNvSpPr/>
          <p:nvPr/>
        </p:nvSpPr>
        <p:spPr>
          <a:xfrm>
            <a:off x="857224" y="5214950"/>
            <a:ext cx="1928826" cy="1214446"/>
          </a:xfrm>
          <a:prstGeom prst="parallelogram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3571868" y="4643446"/>
            <a:ext cx="1428760" cy="128588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wheel spokes="8"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500174"/>
            <a:ext cx="8472518" cy="45720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pl-PL" sz="7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7400" dirty="0" smtClean="0">
                <a:latin typeface="Arial" pitchFamily="34" charset="0"/>
                <a:cs typeface="Arial" pitchFamily="34" charset="0"/>
              </a:rPr>
            </a:br>
            <a:r>
              <a:rPr lang="pl-PL" sz="5500" dirty="0" smtClean="0">
                <a:latin typeface="Arial" pitchFamily="34" charset="0"/>
                <a:cs typeface="Arial" pitchFamily="34" charset="0"/>
              </a:rPr>
              <a:t>Trójkąt jest to wielokąt o trzech bokach, którego suma kątów  wynosi180⁰. </a:t>
            </a:r>
          </a:p>
          <a:p>
            <a:pPr>
              <a:lnSpc>
                <a:spcPct val="170000"/>
              </a:lnSpc>
              <a:buNone/>
            </a:pPr>
            <a:endParaRPr lang="pl-PL" sz="74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endParaRPr lang="pl-PL" sz="7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buNone/>
            </a:pPr>
            <a:r>
              <a:rPr lang="pl-PL" sz="7400" dirty="0" smtClean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l-GR" sz="5500" dirty="0" smtClean="0">
                <a:latin typeface="Arial" pitchFamily="34" charset="0"/>
                <a:cs typeface="Arial" pitchFamily="34" charset="0"/>
              </a:rPr>
              <a:t>ά</a:t>
            </a:r>
            <a:r>
              <a:rPr lang="pl-PL" sz="55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l-GR" sz="55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pl-PL" sz="55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l-GR" sz="5500" dirty="0" smtClean="0">
                <a:latin typeface="Arial" pitchFamily="34" charset="0"/>
                <a:cs typeface="Arial" pitchFamily="34" charset="0"/>
              </a:rPr>
              <a:t>γ</a:t>
            </a:r>
            <a:r>
              <a:rPr lang="pl-PL" sz="5500" dirty="0" smtClean="0">
                <a:latin typeface="Arial" pitchFamily="34" charset="0"/>
                <a:cs typeface="Arial" pitchFamily="34" charset="0"/>
              </a:rPr>
              <a:t>=180</a:t>
            </a:r>
            <a:r>
              <a:rPr lang="pl-PL" sz="5500" dirty="0" smtClean="0">
                <a:latin typeface="Constantia"/>
                <a:cs typeface="Arial" pitchFamily="34" charset="0"/>
              </a:rPr>
              <a:t>⁰</a:t>
            </a:r>
            <a:endParaRPr lang="pl-PL" sz="5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Trójkąty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rójkąt równoramienny 3"/>
          <p:cNvSpPr/>
          <p:nvPr/>
        </p:nvSpPr>
        <p:spPr>
          <a:xfrm>
            <a:off x="2673324" y="3136896"/>
            <a:ext cx="2643206" cy="1857388"/>
          </a:xfrm>
          <a:prstGeom prst="triangle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Łuk 7"/>
          <p:cNvSpPr/>
          <p:nvPr/>
        </p:nvSpPr>
        <p:spPr>
          <a:xfrm>
            <a:off x="2490759" y="4706955"/>
            <a:ext cx="617223" cy="357190"/>
          </a:xfrm>
          <a:prstGeom prst="arc">
            <a:avLst>
              <a:gd name="adj1" fmla="val 17845076"/>
              <a:gd name="adj2" fmla="val 913044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Łuk 8"/>
          <p:cNvSpPr/>
          <p:nvPr/>
        </p:nvSpPr>
        <p:spPr>
          <a:xfrm rot="5400000">
            <a:off x="3694963" y="2948715"/>
            <a:ext cx="682503" cy="642942"/>
          </a:xfrm>
          <a:prstGeom prst="arc">
            <a:avLst>
              <a:gd name="adj1" fmla="val 19223230"/>
              <a:gd name="adj2" fmla="val 325147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Łuk 9"/>
          <p:cNvSpPr/>
          <p:nvPr/>
        </p:nvSpPr>
        <p:spPr>
          <a:xfrm rot="11239956">
            <a:off x="4805490" y="4685485"/>
            <a:ext cx="683332" cy="357190"/>
          </a:xfrm>
          <a:prstGeom prst="arc">
            <a:avLst>
              <a:gd name="adj1" fmla="val 19668689"/>
              <a:gd name="adj2" fmla="val 344479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3857620" y="321468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ά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2782863" y="46704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β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4929190" y="464344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γ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Ze względu na kąty  wyróżnia się trójkąty: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ostrokątne (trzy kąty są ostre)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prostokątne (jeden kąt jest prosty)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rozwartokątne (jeden kąt jest rozwarty)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Rodzaje trójkątów </a:t>
            </a: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Ze względu na boki wyróżnia się trójkąty :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różnoboczne (każdy bok ma inną długość) 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równoramienne (dwa  boki są równe )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równoboczne  ( wszystkie  trzy boki są równe )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Rodzaje trójkątów 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73005" y="1493811"/>
            <a:ext cx="8229600" cy="4572000"/>
          </a:xfrm>
        </p:spPr>
        <p:txBody>
          <a:bodyPr/>
          <a:lstStyle/>
          <a:p>
            <a:r>
              <a:rPr lang="pl-PL" dirty="0" smtClean="0">
                <a:latin typeface="Arial" pitchFamily="34" charset="0"/>
                <a:cs typeface="Arial" pitchFamily="34" charset="0"/>
              </a:rPr>
              <a:t>Prostokątny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Rozwartokątny</a:t>
            </a: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Ostrokątny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Trójkąty różnoboczne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rójkąt równoramienny 3"/>
          <p:cNvSpPr/>
          <p:nvPr/>
        </p:nvSpPr>
        <p:spPr>
          <a:xfrm>
            <a:off x="1000100" y="1500174"/>
            <a:ext cx="4214842" cy="1071570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Trójkąt równoramienny 4"/>
          <p:cNvSpPr/>
          <p:nvPr/>
        </p:nvSpPr>
        <p:spPr>
          <a:xfrm rot="9447236">
            <a:off x="920231" y="3595287"/>
            <a:ext cx="4774617" cy="907747"/>
          </a:xfrm>
          <a:prstGeom prst="triangle">
            <a:avLst>
              <a:gd name="adj" fmla="val 5083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Trójkąt równoramienny 5"/>
          <p:cNvSpPr/>
          <p:nvPr/>
        </p:nvSpPr>
        <p:spPr>
          <a:xfrm>
            <a:off x="2071670" y="4929198"/>
            <a:ext cx="4071966" cy="928694"/>
          </a:xfrm>
          <a:prstGeom prst="triangle">
            <a:avLst>
              <a:gd name="adj" fmla="val 62388"/>
            </a:avLst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Łuk 8"/>
          <p:cNvSpPr/>
          <p:nvPr/>
        </p:nvSpPr>
        <p:spPr>
          <a:xfrm rot="16926256">
            <a:off x="4825598" y="2351203"/>
            <a:ext cx="572088" cy="542759"/>
          </a:xfrm>
          <a:prstGeom prst="arc">
            <a:avLst>
              <a:gd name="adj1" fmla="val 16200000"/>
              <a:gd name="adj2" fmla="val 354629"/>
            </a:avLst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00FF"/>
              </a:solidFill>
            </a:endParaRPr>
          </a:p>
        </p:txBody>
      </p:sp>
      <p:sp>
        <p:nvSpPr>
          <p:cNvPr id="11" name="Łuk 10"/>
          <p:cNvSpPr/>
          <p:nvPr/>
        </p:nvSpPr>
        <p:spPr>
          <a:xfrm rot="16387011">
            <a:off x="5416396" y="5571448"/>
            <a:ext cx="526545" cy="580995"/>
          </a:xfrm>
          <a:prstGeom prst="arc">
            <a:avLst>
              <a:gd name="adj1" fmla="val 16200000"/>
              <a:gd name="adj2" fmla="val 58243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00FF"/>
              </a:solidFill>
            </a:endParaRPr>
          </a:p>
        </p:txBody>
      </p:sp>
      <p:sp>
        <p:nvSpPr>
          <p:cNvPr id="12" name="Łuk 11"/>
          <p:cNvSpPr/>
          <p:nvPr/>
        </p:nvSpPr>
        <p:spPr>
          <a:xfrm rot="16926256">
            <a:off x="3215127" y="4244172"/>
            <a:ext cx="516022" cy="564136"/>
          </a:xfrm>
          <a:prstGeom prst="arc">
            <a:avLst>
              <a:gd name="adj1" fmla="val 16200000"/>
              <a:gd name="adj2" fmla="val 1354283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00FF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5010156" y="2443149"/>
            <a:ext cx="73026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09518" y="167637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         Charakteryzuje  się  tym,  że  wszystkie  jego  boki są  równe</a:t>
            </a:r>
            <a:r>
              <a:rPr lang="pl-PL" dirty="0" smtClean="0"/>
              <a:t>.   Taki trójkąt ma też równe wszystkie kąty. Każdy z kątów ma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60⁰</a:t>
            </a:r>
            <a:endParaRPr lang="pl-PL" sz="1800" dirty="0" smtClean="0">
              <a:solidFill>
                <a:schemeClr val="bg1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pl-PL" sz="12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buNone/>
            </a:pPr>
            <a:r>
              <a:rPr lang="pl-PL" sz="1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</a:t>
            </a:r>
            <a:endParaRPr lang="pl-PL" sz="1800" dirty="0" smtClean="0"/>
          </a:p>
          <a:p>
            <a:pPr>
              <a:buNone/>
            </a:pPr>
            <a:endParaRPr lang="pl-PL" sz="1800" dirty="0">
              <a:solidFill>
                <a:schemeClr val="bg1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Trójkąt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równoboczny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rójkąt równoramienny 5"/>
          <p:cNvSpPr/>
          <p:nvPr/>
        </p:nvSpPr>
        <p:spPr>
          <a:xfrm>
            <a:off x="3001941" y="3173409"/>
            <a:ext cx="2766172" cy="2412402"/>
          </a:xfrm>
          <a:prstGeom prst="triangle">
            <a:avLst>
              <a:gd name="adj" fmla="val 50000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4097331" y="3319461"/>
            <a:ext cx="5469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  60⁰ </a:t>
            </a:r>
            <a:endParaRPr lang="pl-PL" sz="1200" dirty="0">
              <a:solidFill>
                <a:schemeClr val="bg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038454" y="5327676"/>
            <a:ext cx="438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60⁰</a:t>
            </a:r>
            <a:endParaRPr lang="pl-PL" sz="1200" dirty="0"/>
          </a:p>
        </p:txBody>
      </p:sp>
      <p:sp>
        <p:nvSpPr>
          <p:cNvPr id="8" name="Prostokąt 7"/>
          <p:cNvSpPr/>
          <p:nvPr/>
        </p:nvSpPr>
        <p:spPr>
          <a:xfrm>
            <a:off x="5302260" y="5327676"/>
            <a:ext cx="4603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200" dirty="0" smtClean="0">
                <a:latin typeface="Arial" pitchFamily="34" charset="0"/>
                <a:cs typeface="Arial" pitchFamily="34" charset="0"/>
              </a:rPr>
              <a:t>60⁰ </a:t>
            </a:r>
            <a:endParaRPr lang="pl-P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26953" y="1530324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       Ramiona  tych  trójkątów  są  takie  same,  natomiast  podstawa  nie. Kąty leżące przy podstawie są równe.</a:t>
            </a:r>
          </a:p>
          <a:p>
            <a:pPr>
              <a:buNone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                                                               Podstawa</a:t>
            </a:r>
          </a:p>
          <a:p>
            <a:pPr>
              <a:buNone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Ramiona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Trójkąt równoramienny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rójkąt równoramienny 3"/>
          <p:cNvSpPr/>
          <p:nvPr/>
        </p:nvSpPr>
        <p:spPr>
          <a:xfrm>
            <a:off x="1760499" y="3209922"/>
            <a:ext cx="5286412" cy="2786082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łamany 7"/>
          <p:cNvCxnSpPr/>
          <p:nvPr/>
        </p:nvCxnSpPr>
        <p:spPr>
          <a:xfrm>
            <a:off x="2000232" y="3571876"/>
            <a:ext cx="1285884" cy="857256"/>
          </a:xfrm>
          <a:prstGeom prst="bentConnector3">
            <a:avLst>
              <a:gd name="adj1" fmla="val 53233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rot="5400000">
            <a:off x="4419608" y="4129088"/>
            <a:ext cx="2313001" cy="1424007"/>
          </a:xfrm>
          <a:prstGeom prst="straightConnector1">
            <a:avLst/>
          </a:prstGeom>
          <a:ln>
            <a:solidFill>
              <a:schemeClr val="tx2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łamany 8"/>
          <p:cNvCxnSpPr/>
          <p:nvPr/>
        </p:nvCxnSpPr>
        <p:spPr>
          <a:xfrm>
            <a:off x="1979577" y="3684591"/>
            <a:ext cx="3214710" cy="35719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Łuk 10"/>
          <p:cNvSpPr/>
          <p:nvPr/>
        </p:nvSpPr>
        <p:spPr>
          <a:xfrm rot="14765509">
            <a:off x="6506646" y="5614669"/>
            <a:ext cx="526545" cy="580995"/>
          </a:xfrm>
          <a:prstGeom prst="arc">
            <a:avLst>
              <a:gd name="adj1" fmla="val 16796286"/>
              <a:gd name="adj2" fmla="val 321449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00FF"/>
              </a:solidFill>
            </a:endParaRPr>
          </a:p>
        </p:txBody>
      </p:sp>
      <p:sp>
        <p:nvSpPr>
          <p:cNvPr id="12" name="Łuk 11"/>
          <p:cNvSpPr/>
          <p:nvPr/>
        </p:nvSpPr>
        <p:spPr>
          <a:xfrm>
            <a:off x="1833525" y="5656293"/>
            <a:ext cx="526545" cy="580995"/>
          </a:xfrm>
          <a:prstGeom prst="arc">
            <a:avLst>
              <a:gd name="adj1" fmla="val 16200000"/>
              <a:gd name="adj2" fmla="val 672569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0000FF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979577" y="569280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ά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6543702" y="5656293"/>
            <a:ext cx="328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ά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	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Czworokąt  jest  to wielokąt o czterech bokach, </a:t>
            </a:r>
            <a:r>
              <a:rPr lang="pl-PL" sz="2800" dirty="0" smtClean="0">
                <a:latin typeface="Arial" pitchFamily="34" charset="0"/>
                <a:cs typeface="Arial" pitchFamily="34" charset="0"/>
              </a:rPr>
              <a:t>którego suma kątów  wynosi 360⁰. Każdy ma  dwie przekątne. </a:t>
            </a:r>
          </a:p>
          <a:p>
            <a:pPr>
              <a:buNone/>
            </a:pPr>
            <a:r>
              <a:rPr lang="pl-PL" sz="2800" dirty="0" smtClean="0">
                <a:latin typeface="Arial" pitchFamily="34" charset="0"/>
                <a:cs typeface="Arial" pitchFamily="34" charset="0"/>
              </a:rPr>
              <a:t>Do czworokątów należą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trapezy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równoległoboki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romby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prostokąty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kwadraty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Czworokąty</a:t>
            </a:r>
            <a:endParaRPr lang="pl-P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684</TotalTime>
  <Words>310</Words>
  <Application>Microsoft Office PowerPoint</Application>
  <PresentationFormat>Pokaz na ekranie (4:3)</PresentationFormat>
  <Paragraphs>103</Paragraphs>
  <Slides>16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Papier</vt:lpstr>
      <vt:lpstr>Geometria</vt:lpstr>
      <vt:lpstr>Rodzaje figur geometrycznych</vt:lpstr>
      <vt:lpstr>Trójkąty </vt:lpstr>
      <vt:lpstr>Rodzaje trójkątów </vt:lpstr>
      <vt:lpstr>Rodzaje trójkątów </vt:lpstr>
      <vt:lpstr>Trójkąty różnoboczne</vt:lpstr>
      <vt:lpstr>Trójkąt równoboczny</vt:lpstr>
      <vt:lpstr>Trójkąt równoramienny</vt:lpstr>
      <vt:lpstr>Czworokąty</vt:lpstr>
      <vt:lpstr>Trapezy</vt:lpstr>
      <vt:lpstr>Równoległoboki</vt:lpstr>
      <vt:lpstr>Romby</vt:lpstr>
      <vt:lpstr>Prostokąty</vt:lpstr>
      <vt:lpstr>Kwadraty</vt:lpstr>
      <vt:lpstr>Koło</vt:lpstr>
      <vt:lpstr>Z czego składa się koło?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USER</cp:lastModifiedBy>
  <cp:revision>157</cp:revision>
  <dcterms:modified xsi:type="dcterms:W3CDTF">2015-06-01T06:57:46Z</dcterms:modified>
</cp:coreProperties>
</file>