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AC007F"/>
    <a:srgbClr val="FF9900"/>
    <a:srgbClr val="EDFF01"/>
    <a:srgbClr val="00FF00"/>
    <a:srgbClr val="00B07A"/>
    <a:srgbClr val="BF0101"/>
    <a:srgbClr val="A50021"/>
    <a:srgbClr val="B48900"/>
    <a:srgbClr val="004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8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A58E-E829-4EB6-925C-BC5D7408A3DC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EFB57-D5B4-459B-A179-315339673DA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Tło ze strony http://lodzkieszkoly.blox.pl/tagi_b/2979/tablica.html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FB57-D5B4-459B-A179-315339673DA0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6812-D4CE-4CE1-899E-75195F0191DF}" type="datetimeFigureOut">
              <a:rPr lang="pl-PL" smtClean="0"/>
              <a:pPr/>
              <a:t>2015-06-01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745E-4876-4A76-8D4C-AF3314BF038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lodzkieszkoly.blox.pl/resource/tablica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87424"/>
            <a:ext cx="10260632" cy="6858000"/>
          </a:xfrm>
          <a:prstGeom prst="wedgeEllipseCallou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924944"/>
            <a:ext cx="5796136" cy="122413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Kristen ITC" pitchFamily="66" charset="0"/>
              </a:rPr>
              <a:t>LICZBY </a:t>
            </a:r>
            <a:r>
              <a:rPr lang="pl-PL" sz="4000" dirty="0" smtClean="0">
                <a:solidFill>
                  <a:schemeClr val="bg1"/>
                </a:solidFill>
                <a:latin typeface="Kristen ITC" pitchFamily="66" charset="0"/>
              </a:rPr>
              <a:t>CAŁKOWITE</a:t>
            </a:r>
            <a:endParaRPr lang="pl-PL" sz="40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4896544" cy="1080120"/>
          </a:xfrm>
        </p:spPr>
        <p:txBody>
          <a:bodyPr/>
          <a:lstStyle/>
          <a:p>
            <a:r>
              <a:rPr lang="pl-PL" dirty="0" smtClean="0">
                <a:latin typeface="Kristen ITC" pitchFamily="66" charset="0"/>
              </a:rPr>
              <a:t>#matematyka #liczby #nauka</a:t>
            </a:r>
            <a:endParaRPr lang="pl-PL" dirty="0"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1417638"/>
          </a:xfrm>
          <a:solidFill>
            <a:srgbClr val="FFFFFF"/>
          </a:solidFill>
        </p:spPr>
        <p:txBody>
          <a:bodyPr/>
          <a:lstStyle/>
          <a:p>
            <a:r>
              <a:rPr lang="pl-PL" dirty="0" smtClean="0">
                <a:solidFill>
                  <a:srgbClr val="480048"/>
                </a:solidFill>
              </a:rPr>
              <a:t>LICZBY UJEMNE</a:t>
            </a:r>
            <a:endParaRPr lang="pl-PL" dirty="0">
              <a:solidFill>
                <a:srgbClr val="480048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396536" cy="5661248"/>
          </a:xfrm>
          <a:gradFill flip="none" rotWithShape="1">
            <a:gsLst>
              <a:gs pos="0">
                <a:srgbClr val="9900CC">
                  <a:tint val="66000"/>
                  <a:satMod val="160000"/>
                </a:srgbClr>
              </a:gs>
              <a:gs pos="50000">
                <a:srgbClr val="9900CC">
                  <a:tint val="44500"/>
                  <a:satMod val="160000"/>
                </a:srgbClr>
              </a:gs>
              <a:gs pos="100000">
                <a:srgbClr val="9900CC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480048"/>
                </a:solidFill>
              </a:rPr>
              <a:t>LICZBA                          3  -7   0,46  -178  -34567890008   </a:t>
            </a:r>
          </a:p>
          <a:p>
            <a:pPr>
              <a:buNone/>
            </a:pPr>
            <a:r>
              <a:rPr lang="pl-PL" dirty="0" smtClean="0">
                <a:solidFill>
                  <a:srgbClr val="480048"/>
                </a:solidFill>
              </a:rPr>
              <a:t>LICZBA PRZECIWNA  -3   7  -0,46   178   34567890008</a:t>
            </a:r>
          </a:p>
          <a:p>
            <a:pPr>
              <a:buNone/>
            </a:pPr>
            <a:endParaRPr lang="pl-PL" dirty="0" smtClean="0">
              <a:solidFill>
                <a:srgbClr val="480048"/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rgbClr val="480048"/>
                </a:solidFill>
              </a:rPr>
              <a:t>     PRECIWNOŚCIĄ LICZBY DODATNIEJ JEST LICZBA UJEMNA            </a:t>
            </a:r>
          </a:p>
          <a:p>
            <a:pPr>
              <a:buNone/>
            </a:pPr>
            <a:r>
              <a:rPr lang="pl-PL" sz="2800" dirty="0" smtClean="0">
                <a:solidFill>
                  <a:srgbClr val="480048"/>
                </a:solidFill>
              </a:rPr>
              <a:t>     PRECIWNOŚCIĄ LICZBY UJEMNEJ JEST LICZBA DODATNIA          </a:t>
            </a:r>
          </a:p>
          <a:p>
            <a:pPr>
              <a:buNone/>
            </a:pPr>
            <a:r>
              <a:rPr lang="pl-PL" dirty="0" smtClean="0">
                <a:solidFill>
                  <a:srgbClr val="660066"/>
                </a:solidFill>
              </a:rPr>
              <a:t>                            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cxnSp>
        <p:nvCxnSpPr>
          <p:cNvPr id="31" name="Łącznik prosty 30"/>
          <p:cNvCxnSpPr/>
          <p:nvPr/>
        </p:nvCxnSpPr>
        <p:spPr>
          <a:xfrm>
            <a:off x="-180528" y="3501008"/>
            <a:ext cx="9577064" cy="0"/>
          </a:xfrm>
          <a:prstGeom prst="line">
            <a:avLst/>
          </a:prstGeom>
          <a:ln w="5715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>
            <a:off x="3419872" y="2996952"/>
            <a:ext cx="0" cy="1080120"/>
          </a:xfrm>
          <a:prstGeom prst="line">
            <a:avLst/>
          </a:prstGeom>
          <a:ln w="508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3923928" y="2996952"/>
            <a:ext cx="0" cy="1080120"/>
          </a:xfrm>
          <a:prstGeom prst="line">
            <a:avLst/>
          </a:prstGeom>
          <a:ln w="508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4427984" y="2996952"/>
            <a:ext cx="0" cy="1080120"/>
          </a:xfrm>
          <a:prstGeom prst="line">
            <a:avLst/>
          </a:prstGeom>
          <a:ln w="508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436096" y="2996952"/>
            <a:ext cx="0" cy="1080120"/>
          </a:xfrm>
          <a:prstGeom prst="line">
            <a:avLst/>
          </a:prstGeom>
          <a:ln w="508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6372200" y="2996952"/>
            <a:ext cx="0" cy="1080120"/>
          </a:xfrm>
          <a:prstGeom prst="line">
            <a:avLst/>
          </a:prstGeom>
          <a:ln w="508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Uśmiechnięta buźka 9"/>
          <p:cNvSpPr/>
          <p:nvPr/>
        </p:nvSpPr>
        <p:spPr>
          <a:xfrm rot="20662432">
            <a:off x="6228184" y="1268760"/>
            <a:ext cx="1512168" cy="1512168"/>
          </a:xfrm>
          <a:prstGeom prst="smileyFac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2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DODAWANIE LICZB UJEMNYCH - WSTĘP</a:t>
            </a:r>
            <a:endParaRPr lang="pl-PL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gradFill flip="none" rotWithShape="1">
            <a:gsLst>
              <a:gs pos="0">
                <a:srgbClr val="3700D2">
                  <a:tint val="66000"/>
                  <a:satMod val="160000"/>
                </a:srgbClr>
              </a:gs>
              <a:gs pos="50000">
                <a:srgbClr val="3700D2">
                  <a:tint val="44500"/>
                  <a:satMod val="160000"/>
                </a:srgbClr>
              </a:gs>
              <a:gs pos="100000">
                <a:srgbClr val="3700D2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rgbClr val="008E7D"/>
                </a:solidFill>
              </a:rPr>
              <a:t>   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 JEŚLI PRZED LICZBĄ NIE MA MINUSU TO ZNACZY ŻE JEST DODATNIA                   </a:t>
            </a:r>
          </a:p>
          <a:p>
            <a:pPr>
              <a:buNone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</a:t>
            </a:r>
          </a:p>
          <a:p>
            <a:pPr>
              <a:buNone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4+(-5)=(-1)</a:t>
            </a:r>
          </a:p>
          <a:p>
            <a:pPr>
              <a:buNone/>
            </a:pP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JEŚLI LICZBA UJEMNA WYSTĘBUJE PO INNYM ZNAKU TO ZAPISUJEMY JĄ W TAKI SPOSÓB :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3+</a:t>
            </a:r>
            <a:r>
              <a:rPr lang="pl-PL" sz="2400" b="1" dirty="0" smtClean="0">
                <a:solidFill>
                  <a:srgbClr val="3700D2"/>
                </a:solidFill>
              </a:rPr>
              <a:t>(-2)</a:t>
            </a: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=1  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17+</a:t>
            </a:r>
            <a:r>
              <a:rPr lang="pl-PL" sz="2400" b="1" dirty="0" smtClean="0">
                <a:solidFill>
                  <a:srgbClr val="3700D2"/>
                </a:solidFill>
              </a:rPr>
              <a:t>(-23)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+3=</a:t>
            </a:r>
            <a:r>
              <a:rPr lang="pl-PL" sz="2400" b="1" dirty="0" smtClean="0">
                <a:solidFill>
                  <a:srgbClr val="3700D2"/>
                </a:solidFill>
              </a:rPr>
              <a:t>(- </a:t>
            </a:r>
            <a:r>
              <a:rPr lang="pl-PL" sz="2400" b="1" dirty="0" err="1" smtClean="0">
                <a:solidFill>
                  <a:srgbClr val="3700D2"/>
                </a:solidFill>
              </a:rPr>
              <a:t>3</a:t>
            </a:r>
            <a:r>
              <a:rPr lang="pl-PL" sz="2400" b="1" dirty="0" smtClean="0">
                <a:solidFill>
                  <a:srgbClr val="3700D2"/>
                </a:solidFill>
              </a:rPr>
              <a:t>)</a:t>
            </a: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l-PL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2267744" y="2060848"/>
            <a:ext cx="1224136" cy="864096"/>
          </a:xfrm>
          <a:prstGeom prst="straightConnector1">
            <a:avLst/>
          </a:prstGeom>
          <a:ln w="44450">
            <a:solidFill>
              <a:srgbClr val="3700D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4211960" y="3140968"/>
            <a:ext cx="0" cy="792088"/>
          </a:xfrm>
          <a:prstGeom prst="straightConnector1">
            <a:avLst/>
          </a:prstGeom>
          <a:ln w="44450">
            <a:solidFill>
              <a:srgbClr val="3700D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V="1">
            <a:off x="4211960" y="3212976"/>
            <a:ext cx="864096" cy="720080"/>
          </a:xfrm>
          <a:prstGeom prst="straightConnector1">
            <a:avLst/>
          </a:prstGeom>
          <a:ln w="44450">
            <a:solidFill>
              <a:srgbClr val="3700D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łyskawica 6"/>
          <p:cNvSpPr/>
          <p:nvPr/>
        </p:nvSpPr>
        <p:spPr>
          <a:xfrm>
            <a:off x="1691680" y="4509120"/>
            <a:ext cx="2664296" cy="2016224"/>
          </a:xfrm>
          <a:prstGeom prst="lightningBol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rgbClr val="008E7D"/>
                </a:solidFill>
              </a:rPr>
              <a:t>DODAWANIE LICZB UJEMNYCH – CIĄG DALSZY</a:t>
            </a:r>
            <a:endParaRPr lang="pl-PL" sz="3600" dirty="0">
              <a:solidFill>
                <a:srgbClr val="008E7D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gradFill flip="none" rotWithShape="1">
            <a:gsLst>
              <a:gs pos="0">
                <a:srgbClr val="11FF82">
                  <a:tint val="66000"/>
                  <a:satMod val="160000"/>
                </a:srgbClr>
              </a:gs>
              <a:gs pos="50000">
                <a:srgbClr val="11FF82">
                  <a:tint val="44500"/>
                  <a:satMod val="160000"/>
                </a:srgbClr>
              </a:gs>
              <a:gs pos="100000">
                <a:srgbClr val="11FF82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>
              <a:buNone/>
            </a:pPr>
            <a:r>
              <a:rPr lang="pl-PL" dirty="0" smtClean="0"/>
              <a:t>                                    </a:t>
            </a:r>
            <a:r>
              <a:rPr lang="pl-PL" dirty="0" smtClean="0">
                <a:solidFill>
                  <a:srgbClr val="008E7D"/>
                </a:solidFill>
              </a:rPr>
              <a:t>4+(-5)=(-1)</a:t>
            </a:r>
          </a:p>
          <a:p>
            <a:pPr>
              <a:buNone/>
            </a:pPr>
            <a:endParaRPr lang="pl-PL" dirty="0" smtClean="0">
              <a:solidFill>
                <a:srgbClr val="008E7D"/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rgbClr val="008E7D"/>
                </a:solidFill>
              </a:rPr>
              <a:t>PLUS Z MINUSEM SIĘ KASUJĄ</a:t>
            </a:r>
          </a:p>
          <a:p>
            <a:pPr>
              <a:buNone/>
            </a:pPr>
            <a:r>
              <a:rPr lang="pl-PL" sz="2800" dirty="0" smtClean="0">
                <a:solidFill>
                  <a:srgbClr val="008E7D"/>
                </a:solidFill>
              </a:rPr>
              <a:t>++++                                                            ++++ + ----- = -</a:t>
            </a:r>
          </a:p>
          <a:p>
            <a:pPr>
              <a:buNone/>
            </a:pPr>
            <a:r>
              <a:rPr lang="pl-PL" sz="5400" dirty="0" smtClean="0">
                <a:solidFill>
                  <a:srgbClr val="008E7D"/>
                </a:solidFill>
              </a:rPr>
              <a:t>----- </a:t>
            </a:r>
            <a:r>
              <a:rPr lang="pl-PL" sz="2800" dirty="0" smtClean="0">
                <a:solidFill>
                  <a:srgbClr val="008E7D"/>
                </a:solidFill>
              </a:rPr>
              <a:t>CZYLI -1                                        </a:t>
            </a:r>
            <a:r>
              <a:rPr lang="pl-PL" sz="3600" dirty="0" smtClean="0">
                <a:solidFill>
                  <a:srgbClr val="008E7D"/>
                </a:solidFill>
              </a:rPr>
              <a:t>4    +   -5  = -1</a:t>
            </a:r>
          </a:p>
          <a:p>
            <a:pPr>
              <a:buNone/>
            </a:pPr>
            <a:endParaRPr lang="pl-PL" sz="3600" dirty="0" smtClean="0">
              <a:solidFill>
                <a:srgbClr val="008E7D"/>
              </a:solidFill>
            </a:endParaRPr>
          </a:p>
          <a:p>
            <a:pPr>
              <a:buNone/>
            </a:pPr>
            <a:r>
              <a:rPr lang="pl-PL" sz="2800" dirty="0" smtClean="0">
                <a:solidFill>
                  <a:srgbClr val="008E7D"/>
                </a:solidFill>
              </a:rPr>
              <a:t>    </a:t>
            </a:r>
            <a:r>
              <a:rPr lang="pl-PL" sz="3000" dirty="0" smtClean="0">
                <a:solidFill>
                  <a:srgbClr val="008E7D"/>
                </a:solidFill>
              </a:rPr>
              <a:t>GDY MAMY SAME LICZBY UJEMNE LUB DODATNIE TO NORMALNIE DODAJEMY</a:t>
            </a:r>
          </a:p>
          <a:p>
            <a:pPr>
              <a:buNone/>
            </a:pPr>
            <a:r>
              <a:rPr lang="pl-PL" sz="2800" dirty="0" smtClean="0">
                <a:solidFill>
                  <a:srgbClr val="008E7D"/>
                </a:solidFill>
              </a:rPr>
              <a:t>                                   </a:t>
            </a:r>
            <a:endParaRPr lang="pl-PL" sz="2800" dirty="0">
              <a:solidFill>
                <a:srgbClr val="008E7D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0" y="3140968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79512" y="3140968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323528" y="3140968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539552" y="3140968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0" y="3933056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179512" y="3933056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395536" y="3933056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11560" y="3933056"/>
            <a:ext cx="323528" cy="2880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wiazda 4-ramienna 18"/>
          <p:cNvSpPr/>
          <p:nvPr/>
        </p:nvSpPr>
        <p:spPr>
          <a:xfrm rot="20165425">
            <a:off x="6266018" y="1044725"/>
            <a:ext cx="2304256" cy="2130916"/>
          </a:xfrm>
          <a:prstGeom prst="star4">
            <a:avLst/>
          </a:prstGeom>
          <a:solidFill>
            <a:srgbClr val="00B07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O ILE RÓŻNIĄ SIĘ LICZBY 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</a:t>
            </a:r>
            <a:r>
              <a:rPr lang="pl-PL" dirty="0" smtClean="0">
                <a:solidFill>
                  <a:srgbClr val="00B050"/>
                </a:solidFill>
              </a:rPr>
              <a:t>-5    -4    -3     -2    -1     0     1     2     3     4     5</a:t>
            </a:r>
          </a:p>
          <a:p>
            <a:pPr>
              <a:buNone/>
            </a:pPr>
            <a:r>
              <a:rPr lang="pl-PL" sz="4000" dirty="0" smtClean="0">
                <a:solidFill>
                  <a:srgbClr val="00B050"/>
                </a:solidFill>
              </a:rPr>
              <a:t>ODP.-2 JEST O 6 MNIEJSZE OD 3</a:t>
            </a:r>
          </a:p>
          <a:p>
            <a:pPr>
              <a:buNone/>
            </a:pPr>
            <a:endParaRPr lang="pl-PL" sz="40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pl-PL" sz="4000" dirty="0" smtClean="0">
                <a:solidFill>
                  <a:srgbClr val="92D050"/>
                </a:solidFill>
              </a:rPr>
              <a:t>                </a:t>
            </a:r>
            <a:r>
              <a:rPr lang="pl-PL" sz="4000" dirty="0" smtClean="0">
                <a:solidFill>
                  <a:srgbClr val="00B050"/>
                </a:solidFill>
              </a:rPr>
              <a:t>LICZBA O 3 MNIEJSZ NIŻ -4 TO -7</a:t>
            </a:r>
          </a:p>
          <a:p>
            <a:pPr>
              <a:buNone/>
            </a:pPr>
            <a:r>
              <a:rPr lang="pl-PL" sz="4000" dirty="0" smtClean="0">
                <a:solidFill>
                  <a:srgbClr val="00B050"/>
                </a:solidFill>
              </a:rPr>
              <a:t>               LICZBA O 3 WIĘKSZA NIŻ -4 TO -1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755576" y="2060848"/>
            <a:ext cx="7992888" cy="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486003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197971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269979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341987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413995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25963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5508104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6156176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6804248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7452320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8100392" y="1772816"/>
            <a:ext cx="0" cy="7920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Łuk 57"/>
          <p:cNvSpPr/>
          <p:nvPr/>
        </p:nvSpPr>
        <p:spPr>
          <a:xfrm>
            <a:off x="5868144" y="1412776"/>
            <a:ext cx="914400" cy="914400"/>
          </a:xfrm>
          <a:prstGeom prst="arc">
            <a:avLst/>
          </a:prstGeom>
          <a:ln w="25400">
            <a:solidFill>
              <a:srgbClr val="004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/>
          <p:cNvCxnSpPr/>
          <p:nvPr/>
        </p:nvCxnSpPr>
        <p:spPr>
          <a:xfrm flipH="1">
            <a:off x="3779912" y="1412776"/>
            <a:ext cx="2592288" cy="0"/>
          </a:xfrm>
          <a:prstGeom prst="line">
            <a:avLst/>
          </a:prstGeom>
          <a:ln w="25400">
            <a:solidFill>
              <a:srgbClr val="004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Łuk 64"/>
          <p:cNvSpPr/>
          <p:nvPr/>
        </p:nvSpPr>
        <p:spPr>
          <a:xfrm rot="5400000" flipH="1" flipV="1">
            <a:off x="3415425" y="1417223"/>
            <a:ext cx="846114" cy="837219"/>
          </a:xfrm>
          <a:prstGeom prst="arc">
            <a:avLst/>
          </a:prstGeom>
          <a:ln w="25400">
            <a:solidFill>
              <a:srgbClr val="004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Elipsa 66"/>
          <p:cNvSpPr/>
          <p:nvPr/>
        </p:nvSpPr>
        <p:spPr>
          <a:xfrm>
            <a:off x="3275856" y="1916832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Elipsa 67"/>
          <p:cNvSpPr/>
          <p:nvPr/>
        </p:nvSpPr>
        <p:spPr>
          <a:xfrm>
            <a:off x="6660232" y="1916832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Schemat blokowy: sortowanie 69"/>
          <p:cNvSpPr/>
          <p:nvPr/>
        </p:nvSpPr>
        <p:spPr>
          <a:xfrm>
            <a:off x="323528" y="4005064"/>
            <a:ext cx="1152128" cy="2592288"/>
          </a:xfrm>
          <a:prstGeom prst="flowChartSor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Schemat blokowy: sortowanie 70"/>
          <p:cNvSpPr/>
          <p:nvPr/>
        </p:nvSpPr>
        <p:spPr>
          <a:xfrm>
            <a:off x="7380312" y="2852936"/>
            <a:ext cx="792088" cy="1296144"/>
          </a:xfrm>
          <a:prstGeom prst="flowChartSor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MNOŻENIE LICZB CAŁKOWITYCH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>
                <a:solidFill>
                  <a:srgbClr val="FF9900"/>
                </a:solidFill>
              </a:rPr>
              <a:t> 4x6= 24                               </a:t>
            </a:r>
            <a:r>
              <a:rPr lang="pl-PL" sz="2600" dirty="0" smtClean="0">
                <a:solidFill>
                  <a:srgbClr val="FF9900"/>
                </a:solidFill>
              </a:rPr>
              <a:t>WYNIK DODATNI JEST GDY OBIE LICZBY</a:t>
            </a:r>
          </a:p>
          <a:p>
            <a:pPr>
              <a:buNone/>
            </a:pPr>
            <a:r>
              <a:rPr lang="pl-PL" dirty="0" smtClean="0"/>
              <a:t>          </a:t>
            </a:r>
            <a:r>
              <a:rPr lang="pl-PL" sz="1800" dirty="0" smtClean="0">
                <a:solidFill>
                  <a:srgbClr val="B48900"/>
                </a:solidFill>
              </a:rPr>
              <a:t>zmieniamy pierwszy                            </a:t>
            </a:r>
            <a:r>
              <a:rPr lang="pl-PL" sz="2400" dirty="0" smtClean="0">
                <a:solidFill>
                  <a:srgbClr val="FF9900"/>
                </a:solidFill>
              </a:rPr>
              <a:t>W DZIAŁANIU SĄ DODATNIE LUB UJEMNE</a:t>
            </a:r>
            <a:r>
              <a:rPr lang="pl-PL" sz="1800" dirty="0" smtClean="0">
                <a:solidFill>
                  <a:srgbClr val="B48900"/>
                </a:solidFill>
              </a:rPr>
              <a:t>                                     </a:t>
            </a:r>
          </a:p>
          <a:p>
            <a:pPr>
              <a:buNone/>
            </a:pPr>
            <a:r>
              <a:rPr lang="pl-PL" sz="1800" dirty="0" smtClean="0">
                <a:solidFill>
                  <a:srgbClr val="B48900"/>
                </a:solidFill>
              </a:rPr>
              <a:t>                            czynnik na liczbę </a:t>
            </a:r>
          </a:p>
          <a:p>
            <a:pPr>
              <a:buNone/>
            </a:pPr>
            <a:r>
              <a:rPr lang="pl-PL" sz="1800" dirty="0" smtClean="0">
                <a:solidFill>
                  <a:srgbClr val="B48900"/>
                </a:solidFill>
              </a:rPr>
              <a:t>                                   przeciwną</a:t>
            </a:r>
            <a:endParaRPr lang="pl-PL" dirty="0" smtClean="0">
              <a:solidFill>
                <a:srgbClr val="B48900"/>
              </a:solidFill>
            </a:endParaRPr>
          </a:p>
          <a:p>
            <a:pPr>
              <a:buNone/>
            </a:pPr>
            <a:r>
              <a:rPr lang="pl-PL" dirty="0" smtClean="0"/>
              <a:t>                       </a:t>
            </a:r>
            <a:r>
              <a:rPr lang="pl-PL" dirty="0" smtClean="0">
                <a:solidFill>
                  <a:srgbClr val="FF9900"/>
                </a:solidFill>
              </a:rPr>
              <a:t>    (-4)x6= -24</a:t>
            </a:r>
          </a:p>
          <a:p>
            <a:pPr>
              <a:buNone/>
            </a:pPr>
            <a:r>
              <a:rPr lang="pl-PL" dirty="0" smtClean="0"/>
              <a:t>                                            </a:t>
            </a:r>
            <a:r>
              <a:rPr lang="pl-PL" sz="1900" dirty="0" smtClean="0">
                <a:solidFill>
                  <a:srgbClr val="B48900"/>
                </a:solidFill>
              </a:rPr>
              <a:t>zmieniamy drugim</a:t>
            </a:r>
          </a:p>
          <a:p>
            <a:pPr>
              <a:buNone/>
            </a:pPr>
            <a:r>
              <a:rPr lang="pl-PL" sz="1900" dirty="0" smtClean="0">
                <a:solidFill>
                  <a:srgbClr val="B48900"/>
                </a:solidFill>
              </a:rPr>
              <a:t>                                                                               czynnik na liczbę </a:t>
            </a:r>
          </a:p>
          <a:p>
            <a:pPr>
              <a:buNone/>
            </a:pPr>
            <a:r>
              <a:rPr lang="pl-PL" sz="1900" dirty="0" smtClean="0">
                <a:solidFill>
                  <a:srgbClr val="B48900"/>
                </a:solidFill>
              </a:rPr>
              <a:t>                                                                                        przeciwną</a:t>
            </a:r>
          </a:p>
          <a:p>
            <a:pPr>
              <a:buNone/>
            </a:pPr>
            <a:endParaRPr lang="pl-PL" sz="1900" dirty="0" smtClean="0"/>
          </a:p>
          <a:p>
            <a:pPr>
              <a:buNone/>
            </a:pPr>
            <a:r>
              <a:rPr lang="pl-PL" sz="1900" dirty="0" smtClean="0"/>
              <a:t>              </a:t>
            </a:r>
          </a:p>
          <a:p>
            <a:pPr>
              <a:buNone/>
            </a:pPr>
            <a:r>
              <a:rPr lang="pl-PL" dirty="0" smtClean="0"/>
              <a:t>                                                     </a:t>
            </a:r>
            <a:r>
              <a:rPr lang="pl-PL" dirty="0" smtClean="0">
                <a:solidFill>
                  <a:srgbClr val="FF9900"/>
                </a:solidFill>
              </a:rPr>
              <a:t>      (-4)x(-6)= 24                 </a:t>
            </a:r>
          </a:p>
          <a:p>
            <a:pPr>
              <a:buNone/>
            </a:pPr>
            <a:r>
              <a:rPr lang="pl-PL" sz="2600" dirty="0" smtClean="0">
                <a:solidFill>
                  <a:srgbClr val="FF9900"/>
                </a:solidFill>
              </a:rPr>
              <a:t>WYNIK</a:t>
            </a:r>
            <a:r>
              <a:rPr lang="pl-PL" sz="2400" dirty="0" smtClean="0">
                <a:solidFill>
                  <a:srgbClr val="FF9900"/>
                </a:solidFill>
              </a:rPr>
              <a:t>  </a:t>
            </a:r>
            <a:r>
              <a:rPr lang="pl-PL" sz="2600" dirty="0" smtClean="0">
                <a:solidFill>
                  <a:srgbClr val="FF9900"/>
                </a:solidFill>
              </a:rPr>
              <a:t>UJEMNY</a:t>
            </a: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600" dirty="0" smtClean="0">
                <a:solidFill>
                  <a:srgbClr val="FF9900"/>
                </a:solidFill>
              </a:rPr>
              <a:t>JEST</a:t>
            </a: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600" dirty="0" smtClean="0">
                <a:solidFill>
                  <a:srgbClr val="FF9900"/>
                </a:solidFill>
              </a:rPr>
              <a:t>GDY</a:t>
            </a: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600" dirty="0" smtClean="0">
                <a:solidFill>
                  <a:srgbClr val="FF9900"/>
                </a:solidFill>
              </a:rPr>
              <a:t>OBIE</a:t>
            </a: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600" dirty="0" smtClean="0">
                <a:solidFill>
                  <a:srgbClr val="FF9900"/>
                </a:solidFill>
              </a:rPr>
              <a:t>LICZBY</a:t>
            </a:r>
          </a:p>
          <a:p>
            <a:pPr>
              <a:buNone/>
            </a:pPr>
            <a:r>
              <a:rPr lang="pl-PL" sz="2600" dirty="0" smtClean="0">
                <a:solidFill>
                  <a:srgbClr val="FF9900"/>
                </a:solidFill>
              </a:rPr>
              <a:t>W DZIAŁANIU SĄ DODATNIE LUB UJEMNE                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79512" y="1772816"/>
            <a:ext cx="2160240" cy="1512168"/>
          </a:xfrm>
          <a:prstGeom prst="straightConnector1">
            <a:avLst/>
          </a:prstGeom>
          <a:ln w="666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3131840" y="3501008"/>
            <a:ext cx="2520280" cy="2016224"/>
          </a:xfrm>
          <a:prstGeom prst="straightConnector1">
            <a:avLst/>
          </a:prstGeom>
          <a:ln w="666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łoneczko 16"/>
          <p:cNvSpPr/>
          <p:nvPr/>
        </p:nvSpPr>
        <p:spPr>
          <a:xfrm>
            <a:off x="1043608" y="3861048"/>
            <a:ext cx="2016224" cy="1872208"/>
          </a:xfrm>
          <a:prstGeom prst="sun">
            <a:avLst/>
          </a:prstGeom>
          <a:solidFill>
            <a:srgbClr val="EDFF0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łoneczko 17"/>
          <p:cNvSpPr/>
          <p:nvPr/>
        </p:nvSpPr>
        <p:spPr>
          <a:xfrm>
            <a:off x="6372200" y="2420888"/>
            <a:ext cx="2016224" cy="1944216"/>
          </a:xfrm>
          <a:prstGeom prst="sun">
            <a:avLst/>
          </a:prstGeom>
          <a:solidFill>
            <a:srgbClr val="EDFF0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DZIELENIE LICZB CAŁKOWITYCH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dirty="0" smtClean="0">
                <a:solidFill>
                  <a:schemeClr val="accent6">
                    <a:lumMod val="75000"/>
                  </a:schemeClr>
                </a:solidFill>
              </a:rPr>
              <a:t>4x(-6)= -24, WIĘC (-24): 4= (-6) I (-24): (-6)=4</a:t>
            </a:r>
          </a:p>
          <a:p>
            <a:endParaRPr lang="pl-PL" dirty="0" smtClean="0"/>
          </a:p>
          <a:p>
            <a:endParaRPr lang="pl-PL" sz="3600" dirty="0" smtClean="0"/>
          </a:p>
          <a:p>
            <a:r>
              <a:rPr lang="pl-PL" sz="3600" dirty="0" smtClean="0">
                <a:solidFill>
                  <a:schemeClr val="accent6">
                    <a:lumMod val="75000"/>
                  </a:schemeClr>
                </a:solidFill>
              </a:rPr>
              <a:t>(-4)x(-6)=24, WIĘC 24: (-4)=(-6) I 24: (-6)=(-4)</a:t>
            </a:r>
            <a:endParaRPr lang="pl-PL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zielenie 3"/>
          <p:cNvSpPr/>
          <p:nvPr/>
        </p:nvSpPr>
        <p:spPr>
          <a:xfrm>
            <a:off x="3275856" y="2348880"/>
            <a:ext cx="2592288" cy="1800200"/>
          </a:xfrm>
          <a:prstGeom prst="mathDivid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ŹRÓDŁA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gradFill flip="none" rotWithShape="1">
            <a:gsLst>
              <a:gs pos="0">
                <a:srgbClr val="BF0101">
                  <a:tint val="66000"/>
                  <a:satMod val="160000"/>
                </a:srgbClr>
              </a:gs>
              <a:gs pos="50000">
                <a:srgbClr val="BF0101">
                  <a:tint val="44500"/>
                  <a:satMod val="160000"/>
                </a:srgbClr>
              </a:gs>
              <a:gs pos="100000">
                <a:srgbClr val="BF0101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http://lodzkieszkoly.blox.pl/tagi_b/2979/tablica.html</a:t>
            </a:r>
          </a:p>
          <a:p>
            <a:endParaRPr lang="pl-PL" sz="2800" dirty="0" smtClean="0"/>
          </a:p>
          <a:p>
            <a:r>
              <a:rPr lang="pl-PL" sz="2800" dirty="0" smtClean="0">
                <a:solidFill>
                  <a:srgbClr val="C00000"/>
                </a:solidFill>
              </a:rPr>
              <a:t>PODRĘCZNIK DO MATEMATYKI DLA KLASY PIĄTEJ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" name="Serce 3"/>
          <p:cNvSpPr/>
          <p:nvPr/>
        </p:nvSpPr>
        <p:spPr>
          <a:xfrm>
            <a:off x="5615608" y="4121696"/>
            <a:ext cx="3528392" cy="2736304"/>
          </a:xfrm>
          <a:prstGeom prst="heart">
            <a:avLst/>
          </a:prstGeom>
          <a:solidFill>
            <a:srgbClr val="BF01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erce 4"/>
          <p:cNvSpPr/>
          <p:nvPr/>
        </p:nvSpPr>
        <p:spPr>
          <a:xfrm>
            <a:off x="0" y="4121696"/>
            <a:ext cx="3528392" cy="2736304"/>
          </a:xfrm>
          <a:prstGeom prst="heart">
            <a:avLst/>
          </a:prstGeom>
          <a:solidFill>
            <a:srgbClr val="BF01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pl-PL" sz="6000" dirty="0" smtClean="0">
                <a:solidFill>
                  <a:srgbClr val="CC0099"/>
                </a:solidFill>
              </a:rPr>
              <a:t>AUTORZY</a:t>
            </a:r>
            <a:endParaRPr lang="pl-PL" sz="6000" dirty="0">
              <a:solidFill>
                <a:srgbClr val="CC009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gradFill flip="none" rotWithShape="1">
            <a:gsLst>
              <a:gs pos="0">
                <a:srgbClr val="AC007F">
                  <a:tint val="66000"/>
                  <a:satMod val="160000"/>
                </a:srgbClr>
              </a:gs>
              <a:gs pos="50000">
                <a:srgbClr val="AC007F">
                  <a:tint val="44500"/>
                  <a:satMod val="160000"/>
                </a:srgbClr>
              </a:gs>
              <a:gs pos="100000">
                <a:srgbClr val="AC007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8600" dirty="0" smtClean="0">
                <a:solidFill>
                  <a:srgbClr val="CC0099"/>
                </a:solidFill>
                <a:latin typeface="Trebuchet MS" pitchFamily="34" charset="0"/>
              </a:rPr>
              <a:t>OLA ŁABIENIEC</a:t>
            </a:r>
          </a:p>
          <a:p>
            <a:pPr>
              <a:buNone/>
            </a:pPr>
            <a:r>
              <a:rPr lang="pl-PL" sz="8600" dirty="0" smtClean="0">
                <a:solidFill>
                  <a:srgbClr val="CC0099"/>
                </a:solidFill>
                <a:latin typeface="Trebuchet MS" pitchFamily="34" charset="0"/>
              </a:rPr>
              <a:t>EMILA KRZYWONOS</a:t>
            </a:r>
          </a:p>
          <a:p>
            <a:pPr>
              <a:buNone/>
            </a:pPr>
            <a:r>
              <a:rPr lang="pl-PL" sz="8600" dirty="0" smtClean="0">
                <a:solidFill>
                  <a:srgbClr val="CC0099"/>
                </a:solidFill>
                <a:latin typeface="Trebuchet MS" pitchFamily="34" charset="0"/>
              </a:rPr>
              <a:t>MAKSI LISKOWACKA </a:t>
            </a:r>
          </a:p>
          <a:p>
            <a:pPr>
              <a:buNone/>
            </a:pPr>
            <a:r>
              <a:rPr lang="pl-PL" sz="20000" dirty="0" smtClean="0">
                <a:solidFill>
                  <a:srgbClr val="CC0099"/>
                </a:solidFill>
              </a:rPr>
              <a:t>                   </a:t>
            </a:r>
            <a:r>
              <a:rPr lang="pl-PL" sz="30900" i="1" dirty="0" smtClean="0">
                <a:solidFill>
                  <a:srgbClr val="CC0099"/>
                </a:solidFill>
                <a:latin typeface="Impact" pitchFamily="34" charset="0"/>
              </a:rPr>
              <a:t>5</a:t>
            </a:r>
            <a:r>
              <a:rPr lang="pl-PL" sz="24000" i="1" dirty="0" smtClean="0">
                <a:solidFill>
                  <a:srgbClr val="CC0099"/>
                </a:solidFill>
                <a:latin typeface="Impact" pitchFamily="34" charset="0"/>
              </a:rPr>
              <a:t>a</a:t>
            </a:r>
            <a:endParaRPr lang="pl-PL" sz="20000" i="1" dirty="0" smtClean="0">
              <a:solidFill>
                <a:srgbClr val="CC0099"/>
              </a:solidFill>
              <a:latin typeface="Impact" pitchFamily="34" charset="0"/>
            </a:endParaRPr>
          </a:p>
          <a:p>
            <a:pPr>
              <a:buNone/>
            </a:pPr>
            <a:r>
              <a:rPr lang="pl-PL" sz="10000" dirty="0" smtClean="0">
                <a:solidFill>
                  <a:srgbClr val="CC0099"/>
                </a:solidFill>
              </a:rPr>
              <a:t>                                  </a:t>
            </a:r>
          </a:p>
          <a:p>
            <a:pPr>
              <a:buNone/>
            </a:pPr>
            <a:r>
              <a:rPr lang="pl-PL" dirty="0" smtClean="0"/>
              <a:t>                                                                     </a:t>
            </a:r>
            <a:endParaRPr lang="pl-PL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340</Words>
  <Application>Microsoft Office PowerPoint</Application>
  <PresentationFormat>Pokaz na ekranie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LICZBY CAŁKOWITE</vt:lpstr>
      <vt:lpstr>LICZBY UJEMNE</vt:lpstr>
      <vt:lpstr>DODAWANIE LICZB UJEMNYCH - WSTĘP</vt:lpstr>
      <vt:lpstr>DODAWANIE LICZB UJEMNYCH – CIĄG DALSZY</vt:lpstr>
      <vt:lpstr>O ILE RÓŻNIĄ SIĘ LICZBY </vt:lpstr>
      <vt:lpstr>MNOŻENIE LICZB CAŁKOWITYCH</vt:lpstr>
      <vt:lpstr>DZIELENIE LICZB CAŁKOWITYCH</vt:lpstr>
      <vt:lpstr>ŹRÓDŁA</vt:lpstr>
      <vt:lpstr>AUTORZY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LICZBY CAŁKOWITE</dc:title>
  <dc:creator>Ola1</dc:creator>
  <cp:lastModifiedBy>USER</cp:lastModifiedBy>
  <cp:revision>109</cp:revision>
  <dcterms:created xsi:type="dcterms:W3CDTF">2015-04-14T15:41:29Z</dcterms:created>
  <dcterms:modified xsi:type="dcterms:W3CDTF">2015-06-01T06:53:32Z</dcterms:modified>
</cp:coreProperties>
</file>