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2"/>
  </p:sldMasterIdLst>
  <p:notesMasterIdLst>
    <p:notesMasterId r:id="rId46"/>
  </p:notesMasterIdLst>
  <p:handoutMasterIdLst>
    <p:handoutMasterId r:id="rId47"/>
  </p:handoutMasterIdLst>
  <p:sldIdLst>
    <p:sldId id="256" r:id="rId3"/>
    <p:sldId id="263" r:id="rId4"/>
    <p:sldId id="266" r:id="rId5"/>
    <p:sldId id="267" r:id="rId6"/>
    <p:sldId id="268" r:id="rId7"/>
    <p:sldId id="269" r:id="rId8"/>
    <p:sldId id="271" r:id="rId9"/>
    <p:sldId id="272" r:id="rId10"/>
    <p:sldId id="273" r:id="rId11"/>
    <p:sldId id="270" r:id="rId12"/>
    <p:sldId id="304" r:id="rId13"/>
    <p:sldId id="275" r:id="rId14"/>
    <p:sldId id="276" r:id="rId15"/>
    <p:sldId id="278" r:id="rId16"/>
    <p:sldId id="280" r:id="rId17"/>
    <p:sldId id="282" r:id="rId18"/>
    <p:sldId id="284" r:id="rId19"/>
    <p:sldId id="285" r:id="rId20"/>
    <p:sldId id="286" r:id="rId21"/>
    <p:sldId id="287" r:id="rId22"/>
    <p:sldId id="288" r:id="rId23"/>
    <p:sldId id="289" r:id="rId24"/>
    <p:sldId id="290" r:id="rId25"/>
    <p:sldId id="291" r:id="rId26"/>
    <p:sldId id="292" r:id="rId27"/>
    <p:sldId id="293" r:id="rId28"/>
    <p:sldId id="294" r:id="rId29"/>
    <p:sldId id="295" r:id="rId30"/>
    <p:sldId id="296" r:id="rId31"/>
    <p:sldId id="297" r:id="rId32"/>
    <p:sldId id="298" r:id="rId33"/>
    <p:sldId id="299" r:id="rId34"/>
    <p:sldId id="300" r:id="rId35"/>
    <p:sldId id="301" r:id="rId36"/>
    <p:sldId id="302" r:id="rId37"/>
    <p:sldId id="303" r:id="rId38"/>
    <p:sldId id="305" r:id="rId39"/>
    <p:sldId id="306" r:id="rId40"/>
    <p:sldId id="307" r:id="rId41"/>
    <p:sldId id="308" r:id="rId42"/>
    <p:sldId id="309" r:id="rId43"/>
    <p:sldId id="310" r:id="rId44"/>
    <p:sldId id="311" r:id="rId4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  <p:ext uri="{2D200454-40CA-4A62-9FC3-DE9A4176ACB9}">
      <p15:notes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3B4B98B0-60AC-42C2-AFA5-B58CD77FA1E5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94660"/>
  </p:normalViewPr>
  <p:slideViewPr>
    <p:cSldViewPr>
      <p:cViewPr varScale="1">
        <p:scale>
          <a:sx n="45" d="100"/>
          <a:sy n="45" d="100"/>
        </p:scale>
        <p:origin x="-114" y="-18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howGuides="1">
      <p:cViewPr varScale="1">
        <p:scale>
          <a:sx n="57" d="100"/>
          <a:sy n="57" d="100"/>
        </p:scale>
        <p:origin x="1092" y="4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handoutMaster" Target="handoutMasters/handoutMaster1.xml"/><Relationship Id="rId50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notesMaster" Target="notesMasters/notesMaster1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 dirty="0"/>
          </a:p>
        </p:txBody>
      </p:sp>
      <p:sp>
        <p:nvSpPr>
          <p:cNvPr id="3" name="Symbol zastępczy daty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1C5132-FFA3-4B02-9F09-22FCF40EFA74}" type="datetimeFigureOut">
              <a:rPr lang="pl-PL" smtClean="0"/>
              <a:t>2015-06-02</a:t>
            </a:fld>
            <a:endParaRPr lang="pl-PL" dirty="0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 dirty="0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3C20D7-F8F1-4196-9585-26F31AFC85C9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16816212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 dirty="0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6E42C9-243F-4DC5-AFF6-9D56B5FA9D63}" type="datetimeFigureOut">
              <a:rPr lang="pl-PL" smtClean="0"/>
              <a:t>2015-06-02</a:t>
            </a:fld>
            <a:endParaRPr lang="pl-PL" dirty="0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 dirty="0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 dirty="0" smtClean="0"/>
              <a:t>Kliknij, aby edytować style wzorca tekstu</a:t>
            </a:r>
          </a:p>
          <a:p>
            <a:pPr lvl="1"/>
            <a:r>
              <a:rPr lang="pl-PL" dirty="0" smtClean="0"/>
              <a:t>Drugi poziom</a:t>
            </a:r>
          </a:p>
          <a:p>
            <a:pPr lvl="2"/>
            <a:r>
              <a:rPr lang="pl-PL" dirty="0" smtClean="0"/>
              <a:t>Trzeci poziom</a:t>
            </a:r>
          </a:p>
          <a:p>
            <a:pPr lvl="3"/>
            <a:r>
              <a:rPr lang="pl-PL" dirty="0" smtClean="0"/>
              <a:t>Czwarty poziom</a:t>
            </a:r>
          </a:p>
          <a:p>
            <a:pPr lvl="4"/>
            <a:r>
              <a:rPr lang="pl-PL" dirty="0" smtClean="0"/>
              <a:t>Piąty poziom</a:t>
            </a:r>
            <a:endParaRPr lang="pl-PL" dirty="0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 dirty="0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AEC444-603B-4F09-9A06-5917518DD901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8742551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kąt 6"/>
          <p:cNvSpPr/>
          <p:nvPr/>
        </p:nvSpPr>
        <p:spPr bwMode="invGray">
          <a:xfrm>
            <a:off x="0" y="3936697"/>
            <a:ext cx="12192000" cy="21031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838201" y="4114800"/>
            <a:ext cx="10515598" cy="1158446"/>
          </a:xfrm>
        </p:spPr>
        <p:txBody>
          <a:bodyPr anchor="b">
            <a:normAutofit/>
          </a:bodyPr>
          <a:lstStyle>
            <a:lvl1pPr algn="l">
              <a:defRPr sz="5200">
                <a:solidFill>
                  <a:schemeClr val="tx1"/>
                </a:solidFill>
              </a:defRPr>
            </a:lvl1pPr>
          </a:lstStyle>
          <a:p>
            <a:r>
              <a:rPr lang="pl-PL" smtClean="0"/>
              <a:t>Kliknij, aby edytować styl</a:t>
            </a:r>
            <a:endParaRPr lang="pl-PL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838201" y="5338170"/>
            <a:ext cx="10515598" cy="474836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 smtClean="0"/>
              <a:t>Kliknij, aby edytować styl wzorca podtytułu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630729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14:reveal dir="r"/>
      </p:transition>
    </mc:Choice>
    <mc:Fallback xmlns="">
      <p:transition spd="slow" advTm="5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 dirty="0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 dirty="0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FE2824-C2A0-4931-BB32-60B24BDBB3CC}" type="datetimeFigureOut">
              <a:rPr lang="pl-PL" smtClean="0"/>
              <a:t>2015-06-02</a:t>
            </a:fld>
            <a:endParaRPr lang="pl-PL" dirty="0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333A4-2EF1-4B79-B68C-AB20E66B4822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787557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14:reveal dir="r"/>
      </p:transition>
    </mc:Choice>
    <mc:Fallback xmlns="">
      <p:transition spd="slow" advTm="5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9741693" y="365125"/>
            <a:ext cx="1600200" cy="5811838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 dirty="0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8534400" cy="5811838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 dirty="0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FE2824-C2A0-4931-BB32-60B24BDBB3CC}" type="datetimeFigureOut">
              <a:rPr lang="pl-PL" smtClean="0"/>
              <a:t>2015-06-02</a:t>
            </a:fld>
            <a:endParaRPr lang="pl-PL" dirty="0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333A4-2EF1-4B79-B68C-AB20E66B4822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770254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14:reveal dir="r"/>
      </p:transition>
    </mc:Choice>
    <mc:Fallback xmlns="">
      <p:transition spd="slow" advTm="500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ytuł, tekst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sz="half" idx="1"/>
          </p:nvPr>
        </p:nvSpPr>
        <p:spPr>
          <a:xfrm>
            <a:off x="609600" y="1600200"/>
            <a:ext cx="5384800" cy="4533900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384800" cy="4533900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Rectangle 21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375EF2-EBB0-42A2-8AE5-D6592151787D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  <p:sp>
        <p:nvSpPr>
          <p:cNvPr id="6" name="Rectangle 219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altLang="pl-PL"/>
          </a:p>
        </p:txBody>
      </p:sp>
      <p:sp>
        <p:nvSpPr>
          <p:cNvPr id="7" name="Rectangle 220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4248311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14:reveal dir="r"/>
      </p:transition>
    </mc:Choice>
    <mc:Fallback xmlns="">
      <p:transition spd="slow" advTm="5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ytuł, zawartość i 2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92101" y="227013"/>
            <a:ext cx="9969500" cy="1143000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351367" y="1598613"/>
            <a:ext cx="4821767" cy="4497387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quarter" idx="2"/>
          </p:nvPr>
        </p:nvSpPr>
        <p:spPr>
          <a:xfrm>
            <a:off x="5376334" y="1598613"/>
            <a:ext cx="4823884" cy="2171700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zawartości 4"/>
          <p:cNvSpPr>
            <a:spLocks noGrp="1"/>
          </p:cNvSpPr>
          <p:nvPr>
            <p:ph sz="quarter" idx="3"/>
          </p:nvPr>
        </p:nvSpPr>
        <p:spPr>
          <a:xfrm>
            <a:off x="5376334" y="3922714"/>
            <a:ext cx="4823884" cy="2173287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Symbol zastępczy daty 5"/>
          <p:cNvSpPr>
            <a:spLocks noGrp="1"/>
          </p:cNvSpPr>
          <p:nvPr>
            <p:ph type="dt" sz="half" idx="10"/>
          </p:nvPr>
        </p:nvSpPr>
        <p:spPr>
          <a:xfrm>
            <a:off x="402168" y="6242051"/>
            <a:ext cx="2377017" cy="474663"/>
          </a:xfrm>
        </p:spPr>
        <p:txBody>
          <a:bodyPr/>
          <a:lstStyle>
            <a:lvl1pPr>
              <a:defRPr/>
            </a:lvl1pPr>
          </a:lstStyle>
          <a:p>
            <a:endParaRPr lang="pl-PL" altLang="pl-PL"/>
          </a:p>
        </p:txBody>
      </p:sp>
      <p:sp>
        <p:nvSpPr>
          <p:cNvPr id="7" name="Symbol zastępczy stopki 6"/>
          <p:cNvSpPr>
            <a:spLocks noGrp="1"/>
          </p:cNvSpPr>
          <p:nvPr>
            <p:ph type="ftr" sz="quarter" idx="11"/>
          </p:nvPr>
        </p:nvSpPr>
        <p:spPr>
          <a:xfrm>
            <a:off x="3009900" y="6248401"/>
            <a:ext cx="4607984" cy="474663"/>
          </a:xfrm>
        </p:spPr>
        <p:txBody>
          <a:bodyPr/>
          <a:lstStyle>
            <a:lvl1pPr>
              <a:defRPr/>
            </a:lvl1pPr>
          </a:lstStyle>
          <a:p>
            <a:endParaRPr lang="pl-PL" altLang="pl-PL"/>
          </a:p>
        </p:txBody>
      </p:sp>
      <p:sp>
        <p:nvSpPr>
          <p:cNvPr id="8" name="Symbol zastępczy numeru slajdu 7"/>
          <p:cNvSpPr>
            <a:spLocks noGrp="1"/>
          </p:cNvSpPr>
          <p:nvPr>
            <p:ph type="sldNum" sz="quarter" idx="12"/>
          </p:nvPr>
        </p:nvSpPr>
        <p:spPr>
          <a:xfrm>
            <a:off x="7823201" y="6248401"/>
            <a:ext cx="2341033" cy="474663"/>
          </a:xfrm>
        </p:spPr>
        <p:txBody>
          <a:bodyPr/>
          <a:lstStyle>
            <a:lvl1pPr>
              <a:defRPr/>
            </a:lvl1pPr>
          </a:lstStyle>
          <a:p>
            <a:fld id="{E8551A60-D805-4BD1-A3AA-8B663B4FFB0F}" type="slidenum">
              <a:rPr lang="pl-PL" altLang="pl-PL"/>
              <a:pPr/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3903987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14:reveal dir="r"/>
      </p:transition>
    </mc:Choice>
    <mc:Fallback xmlns="">
      <p:transition spd="slow" advTm="500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ytuł i 4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 sz="quarter"/>
          </p:nvPr>
        </p:nvSpPr>
        <p:spPr>
          <a:xfrm>
            <a:off x="402167" y="228600"/>
            <a:ext cx="11387667" cy="1143000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"/>
          </p:nvPr>
        </p:nvSpPr>
        <p:spPr>
          <a:xfrm>
            <a:off x="402168" y="1600200"/>
            <a:ext cx="5592233" cy="217328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quarter" idx="2"/>
          </p:nvPr>
        </p:nvSpPr>
        <p:spPr>
          <a:xfrm>
            <a:off x="6197601" y="1600200"/>
            <a:ext cx="5592233" cy="217328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zawartości 4"/>
          <p:cNvSpPr>
            <a:spLocks noGrp="1"/>
          </p:cNvSpPr>
          <p:nvPr>
            <p:ph sz="quarter" idx="3"/>
          </p:nvPr>
        </p:nvSpPr>
        <p:spPr>
          <a:xfrm>
            <a:off x="402168" y="3925889"/>
            <a:ext cx="5592233" cy="2173287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6197601" y="3925889"/>
            <a:ext cx="5592233" cy="2173287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>
          <a:xfrm>
            <a:off x="402167" y="6245225"/>
            <a:ext cx="3052233" cy="476250"/>
          </a:xfrm>
        </p:spPr>
        <p:txBody>
          <a:bodyPr/>
          <a:lstStyle>
            <a:lvl1pPr>
              <a:defRPr/>
            </a:lvl1pPr>
          </a:lstStyle>
          <a:p>
            <a:endParaRPr lang="pl-PL" alt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pl-PL" alt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>
          <a:xfrm>
            <a:off x="8737601" y="6245225"/>
            <a:ext cx="3052233" cy="476250"/>
          </a:xfrm>
        </p:spPr>
        <p:txBody>
          <a:bodyPr/>
          <a:lstStyle>
            <a:lvl1pPr>
              <a:defRPr/>
            </a:lvl1pPr>
          </a:lstStyle>
          <a:p>
            <a:fld id="{3DAF7FA7-CCD7-4CB8-9293-FC3E65596E8F}" type="slidenum">
              <a:rPr lang="pl-PL" altLang="pl-PL"/>
              <a:pPr/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1867862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14:reveal dir="r"/>
      </p:transition>
    </mc:Choice>
    <mc:Fallback xmlns="">
      <p:transition spd="slow" advTm="500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/>
          </p:nvPr>
        </p:nvSpPr>
        <p:spPr>
          <a:xfrm>
            <a:off x="609600" y="244476"/>
            <a:ext cx="11184467" cy="5851525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>
          <a:xfrm>
            <a:off x="1117601" y="6245225"/>
            <a:ext cx="2535767" cy="476250"/>
          </a:xfrm>
        </p:spPr>
        <p:txBody>
          <a:bodyPr/>
          <a:lstStyle>
            <a:lvl1pPr>
              <a:defRPr/>
            </a:lvl1pPr>
          </a:lstStyle>
          <a:p>
            <a:endParaRPr lang="pl-PL" alt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>
          <a:xfrm>
            <a:off x="45720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pl-PL" alt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>
          <a:xfrm>
            <a:off x="9249834" y="6245225"/>
            <a:ext cx="2535767" cy="476250"/>
          </a:xfrm>
        </p:spPr>
        <p:txBody>
          <a:bodyPr/>
          <a:lstStyle>
            <a:lvl1pPr>
              <a:defRPr/>
            </a:lvl1pPr>
          </a:lstStyle>
          <a:p>
            <a:fld id="{283545B5-21C3-4E80-A714-A503E75E0869}" type="slidenum">
              <a:rPr lang="pl-PL" altLang="pl-PL"/>
              <a:pPr/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1166380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14:reveal dir="r"/>
      </p:transition>
    </mc:Choice>
    <mc:Fallback xmlns="">
      <p:transition spd="slow" advTm="500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>
  <p:cSld name="Tytuł, 2 elementy zawartości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09600" y="277814"/>
            <a:ext cx="10972800" cy="11398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"/>
          </p:nvPr>
        </p:nvSpPr>
        <p:spPr>
          <a:xfrm>
            <a:off x="609600" y="1600201"/>
            <a:ext cx="5384800" cy="2189163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quarter" idx="2"/>
          </p:nvPr>
        </p:nvSpPr>
        <p:spPr>
          <a:xfrm>
            <a:off x="609600" y="3941763"/>
            <a:ext cx="5384800" cy="2189162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zawartości 4"/>
          <p:cNvSpPr>
            <a:spLocks noGrp="1"/>
          </p:cNvSpPr>
          <p:nvPr>
            <p:ph sz="half" idx="3"/>
          </p:nvPr>
        </p:nvSpPr>
        <p:spPr>
          <a:xfrm>
            <a:off x="6197600" y="1600201"/>
            <a:ext cx="5384800" cy="4530725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Symbol zastępczy daty 5"/>
          <p:cNvSpPr>
            <a:spLocks noGrp="1"/>
          </p:cNvSpPr>
          <p:nvPr>
            <p:ph type="dt" sz="half" idx="10"/>
          </p:nvPr>
        </p:nvSpPr>
        <p:spPr>
          <a:xfrm>
            <a:off x="609600" y="6243638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endParaRPr lang="pl-PL" altLang="pl-PL"/>
          </a:p>
        </p:txBody>
      </p:sp>
      <p:sp>
        <p:nvSpPr>
          <p:cNvPr id="7" name="Symbol zastępczy stopki 6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endParaRPr lang="pl-PL" altLang="pl-PL"/>
          </a:p>
        </p:txBody>
      </p:sp>
      <p:sp>
        <p:nvSpPr>
          <p:cNvPr id="8" name="Symbol zastępczy numeru slajdu 7"/>
          <p:cNvSpPr>
            <a:spLocks noGrp="1"/>
          </p:cNvSpPr>
          <p:nvPr>
            <p:ph type="sldNum" sz="quarter" idx="12"/>
          </p:nvPr>
        </p:nvSpPr>
        <p:spPr>
          <a:xfrm>
            <a:off x="8737600" y="6243638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fld id="{EF572F63-7E53-4AA4-A4BF-A4B5A81EB202}" type="slidenum">
              <a:rPr lang="pl-PL" altLang="pl-PL"/>
              <a:pPr/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2050575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14:reveal dir="r"/>
      </p:transition>
    </mc:Choice>
    <mc:Fallback xmlns="">
      <p:transition spd="slow" advTm="5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 dirty="0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FE2824-C2A0-4931-BB32-60B24BDBB3CC}" type="datetimeFigureOut">
              <a:rPr lang="pl-PL" smtClean="0"/>
              <a:t>2015-06-02</a:t>
            </a:fld>
            <a:endParaRPr lang="pl-PL" dirty="0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333A4-2EF1-4B79-B68C-AB20E66B4822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215576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14:reveal dir="r"/>
      </p:transition>
    </mc:Choice>
    <mc:Fallback xmlns="">
      <p:transition spd="slow" advTm="5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główek sekcji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kąt 6"/>
          <p:cNvSpPr/>
          <p:nvPr/>
        </p:nvSpPr>
        <p:spPr bwMode="ltGray">
          <a:xfrm>
            <a:off x="0" y="3276600"/>
            <a:ext cx="12192000" cy="276321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41248" y="3429000"/>
            <a:ext cx="9601200" cy="1838519"/>
          </a:xfrm>
        </p:spPr>
        <p:txBody>
          <a:bodyPr anchor="b">
            <a:normAutofit/>
          </a:bodyPr>
          <a:lstStyle>
            <a:lvl1pPr>
              <a:defRPr sz="5200">
                <a:solidFill>
                  <a:schemeClr val="bg1"/>
                </a:solidFill>
              </a:defRPr>
            </a:lvl1pPr>
          </a:lstStyle>
          <a:p>
            <a:r>
              <a:rPr lang="pl-PL" smtClean="0"/>
              <a:t>Kliknij, aby edytować styl</a:t>
            </a:r>
            <a:endParaRPr lang="pl-PL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41248" y="5340096"/>
            <a:ext cx="9601200" cy="475488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1917355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14:reveal dir="r"/>
      </p:transition>
    </mc:Choice>
    <mc:Fallback xmlns="">
      <p:transition spd="slow" advTm="5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145224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029200" cy="435133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 dirty="0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324600" y="1825625"/>
            <a:ext cx="5029200" cy="435133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 dirty="0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FE2824-C2A0-4931-BB32-60B24BDBB3CC}" type="datetimeFigureOut">
              <a:rPr lang="pl-PL" smtClean="0"/>
              <a:t>2015-06-02</a:t>
            </a:fld>
            <a:endParaRPr lang="pl-PL" dirty="0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333A4-2EF1-4B79-B68C-AB20E66B4822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963172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14:reveal dir="r"/>
      </p:transition>
    </mc:Choice>
    <mc:Fallback xmlns="">
      <p:transition spd="slow" advTm="5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9788" y="1828800"/>
            <a:ext cx="5029200" cy="685800"/>
          </a:xfrm>
        </p:spPr>
        <p:txBody>
          <a:bodyPr anchor="ctr">
            <a:normAutofit/>
          </a:bodyPr>
          <a:lstStyle>
            <a:lvl1pPr marL="0" indent="0">
              <a:spcBef>
                <a:spcPts val="1000"/>
              </a:spcBef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839788" y="2514600"/>
            <a:ext cx="5029200" cy="36750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 dirty="0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6326188" y="1828800"/>
            <a:ext cx="5029200" cy="685800"/>
          </a:xfrm>
        </p:spPr>
        <p:txBody>
          <a:bodyPr anchor="ctr">
            <a:normAutofit/>
          </a:bodyPr>
          <a:lstStyle>
            <a:lvl1pPr marL="0" indent="0">
              <a:spcBef>
                <a:spcPts val="1000"/>
              </a:spcBef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6326188" y="2514600"/>
            <a:ext cx="5029200" cy="36750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 dirty="0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FE2824-C2A0-4931-BB32-60B24BDBB3CC}" type="datetimeFigureOut">
              <a:rPr lang="pl-PL" smtClean="0"/>
              <a:t>2015-06-02</a:t>
            </a:fld>
            <a:endParaRPr lang="pl-PL" dirty="0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333A4-2EF1-4B79-B68C-AB20E66B4822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447994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14:reveal dir="r"/>
      </p:transition>
    </mc:Choice>
    <mc:Fallback xmlns="">
      <p:transition spd="slow" advTm="5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 dirty="0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FE2824-C2A0-4931-BB32-60B24BDBB3CC}" type="datetimeFigureOut">
              <a:rPr lang="pl-PL" smtClean="0"/>
              <a:t>2015-06-02</a:t>
            </a:fld>
            <a:endParaRPr lang="pl-PL" dirty="0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333A4-2EF1-4B79-B68C-AB20E66B4822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956345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14:reveal dir="r"/>
      </p:transition>
    </mc:Choice>
    <mc:Fallback xmlns="">
      <p:transition spd="slow" advTm="5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FE2824-C2A0-4931-BB32-60B24BDBB3CC}" type="datetimeFigureOut">
              <a:rPr lang="pl-PL" smtClean="0"/>
              <a:t>2015-06-02</a:t>
            </a:fld>
            <a:endParaRPr lang="pl-PL" dirty="0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333A4-2EF1-4B79-B68C-AB20E66B4822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667301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14:reveal dir="r"/>
      </p:transition>
    </mc:Choice>
    <mc:Fallback xmlns="">
      <p:transition spd="slow" advTm="5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924800" y="1524000"/>
            <a:ext cx="3429000" cy="1905000"/>
          </a:xfrm>
        </p:spPr>
        <p:txBody>
          <a:bodyPr anchor="b">
            <a:normAutofit/>
          </a:bodyPr>
          <a:lstStyle>
            <a:lvl1pPr>
              <a:defRPr sz="3400"/>
            </a:lvl1pPr>
          </a:lstStyle>
          <a:p>
            <a:r>
              <a:rPr lang="pl-PL" smtClean="0"/>
              <a:t>Kliknij, aby edytować styl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838200" y="685800"/>
            <a:ext cx="6400800" cy="52578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 dirty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7924800" y="3581400"/>
            <a:ext cx="3429000" cy="1828800"/>
          </a:xfrm>
        </p:spPr>
        <p:txBody>
          <a:bodyPr/>
          <a:lstStyle>
            <a:lvl1pPr marL="0" indent="0">
              <a:spcBef>
                <a:spcPts val="10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FE2824-C2A0-4931-BB32-60B24BDBB3CC}" type="datetimeFigureOut">
              <a:rPr lang="pl-PL" smtClean="0"/>
              <a:t>2015-06-02</a:t>
            </a:fld>
            <a:endParaRPr lang="pl-PL" dirty="0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333A4-2EF1-4B79-B68C-AB20E66B4822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978961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14:reveal dir="r"/>
      </p:transition>
    </mc:Choice>
    <mc:Fallback xmlns="">
      <p:transition spd="slow" advTm="5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924800" y="1527048"/>
            <a:ext cx="3429000" cy="1901952"/>
          </a:xfrm>
        </p:spPr>
        <p:txBody>
          <a:bodyPr anchor="b">
            <a:normAutofit/>
          </a:bodyPr>
          <a:lstStyle>
            <a:lvl1pPr>
              <a:defRPr sz="3400"/>
            </a:lvl1pPr>
          </a:lstStyle>
          <a:p>
            <a:r>
              <a:rPr lang="pl-PL" smtClean="0"/>
              <a:t>Kliknij, aby edytować styl</a:t>
            </a:r>
            <a:endParaRPr lang="pl-PL" dirty="0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838198" y="685800"/>
            <a:ext cx="6400800" cy="5257800"/>
          </a:xfrm>
        </p:spPr>
        <p:txBody>
          <a:bodyPr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 smtClean="0"/>
              <a:t>Kliknij ikonę, aby dodać obraz</a:t>
            </a:r>
            <a:endParaRPr lang="pl-PL" dirty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7924800" y="3581400"/>
            <a:ext cx="3428999" cy="1828800"/>
          </a:xfrm>
        </p:spPr>
        <p:txBody>
          <a:bodyPr/>
          <a:lstStyle>
            <a:lvl1pPr marL="0" indent="0">
              <a:spcBef>
                <a:spcPts val="10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FE2824-C2A0-4931-BB32-60B24BDBB3CC}" type="datetimeFigureOut">
              <a:rPr lang="pl-PL" smtClean="0"/>
              <a:t>2015-06-02</a:t>
            </a:fld>
            <a:endParaRPr lang="pl-PL" dirty="0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333A4-2EF1-4B79-B68C-AB20E66B4822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225279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14:reveal dir="r"/>
      </p:transition>
    </mc:Choice>
    <mc:Fallback xmlns="">
      <p:transition spd="slow" advTm="5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kąt 6"/>
          <p:cNvSpPr/>
          <p:nvPr userDrawn="1"/>
        </p:nvSpPr>
        <p:spPr bwMode="invGray">
          <a:xfrm>
            <a:off x="0" y="6492239"/>
            <a:ext cx="12188825" cy="36576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14522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pl-PL" dirty="0" smtClean="0"/>
              <a:t>Kliknij, aby edytować styl</a:t>
            </a:r>
            <a:endParaRPr lang="pl-PL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dirty="0" smtClean="0"/>
              <a:t>Kliknij, aby edytować style wzorca tekstu</a:t>
            </a:r>
          </a:p>
          <a:p>
            <a:pPr lvl="1"/>
            <a:r>
              <a:rPr lang="pl-PL" dirty="0" smtClean="0"/>
              <a:t>Drugi poziom</a:t>
            </a:r>
          </a:p>
          <a:p>
            <a:pPr lvl="2"/>
            <a:r>
              <a:rPr lang="pl-PL" dirty="0" smtClean="0"/>
              <a:t>Trzeci poziom</a:t>
            </a:r>
          </a:p>
          <a:p>
            <a:pPr lvl="3"/>
            <a:r>
              <a:rPr lang="pl-PL" dirty="0" smtClean="0"/>
              <a:t>Czwarty poziom</a:t>
            </a:r>
          </a:p>
          <a:p>
            <a:pPr lvl="4"/>
            <a:r>
              <a:rPr lang="pl-PL" dirty="0" smtClean="0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9685939" y="6549715"/>
            <a:ext cx="1667860" cy="2292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bg1">
                    <a:lumMod val="40000"/>
                    <a:lumOff val="60000"/>
                  </a:schemeClr>
                </a:solidFill>
              </a:defRPr>
            </a:lvl1pPr>
          </a:lstStyle>
          <a:p>
            <a:fld id="{B0FE2824-C2A0-4931-BB32-60B24BDBB3CC}" type="datetimeFigureOut">
              <a:rPr lang="pl-PL" smtClean="0"/>
              <a:pPr/>
              <a:t>2015-06-02</a:t>
            </a:fld>
            <a:endParaRPr lang="pl-PL" dirty="0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81000" y="6549715"/>
            <a:ext cx="8442158" cy="2292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bg1">
                    <a:lumMod val="40000"/>
                    <a:lumOff val="60000"/>
                  </a:schemeClr>
                </a:solidFill>
              </a:defRPr>
            </a:lvl1pPr>
          </a:lstStyle>
          <a:p>
            <a:endParaRPr lang="pl-PL" dirty="0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11353799" y="6549715"/>
            <a:ext cx="446361" cy="2292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bg1">
                    <a:lumMod val="40000"/>
                    <a:lumOff val="60000"/>
                  </a:schemeClr>
                </a:solidFill>
              </a:defRPr>
            </a:lvl1pPr>
          </a:lstStyle>
          <a:p>
            <a:fld id="{B13333A4-2EF1-4B79-B68C-AB20E66B4822}" type="slidenum">
              <a:rPr lang="pl-PL" smtClean="0"/>
              <a:pPr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15587165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</p:sldLayoutIdLst>
  <mc:AlternateContent xmlns:mc="http://schemas.openxmlformats.org/markup-compatibility/2006" xmlns:p14="http://schemas.microsoft.com/office/powerpoint/2010/main">
    <mc:Choice Requires="p14">
      <p:transition spd="slow" p14:dur="1500" advTm="5000">
        <p14:reveal dir="r"/>
      </p:transition>
    </mc:Choice>
    <mc:Fallback xmlns="">
      <p:transition spd="slow" advTm="5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800"/>
        </a:spcBef>
        <a:buClr>
          <a:schemeClr val="accent1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18288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18288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143000" indent="-18288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600200" indent="-18288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828800" indent="-18288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indent="-18288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="" xmlns:p15="http://schemas.microsoft.com/office/powerpoint/2012/main">
        <p15:guide id="1" pos="3840">
          <p15:clr>
            <a:srgbClr val="F26B43"/>
          </p15:clr>
        </p15:guide>
        <p15:guide id="2" orient="horz" pos="216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53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0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95400" y="5178707"/>
            <a:ext cx="10515598" cy="793762"/>
          </a:xfrm>
        </p:spPr>
        <p:txBody>
          <a:bodyPr>
            <a:normAutofit fontScale="90000"/>
          </a:bodyPr>
          <a:lstStyle/>
          <a:p>
            <a:pPr algn="ctr" defTabSz="914400">
              <a:spcBef>
                <a:spcPct val="0"/>
              </a:spcBef>
              <a:buNone/>
            </a:pPr>
            <a:r>
              <a:rPr lang="pl-PL" sz="5200" b="0" i="0" dirty="0" smtClean="0">
                <a:solidFill>
                  <a:schemeClr val="tx1"/>
                </a:solidFill>
                <a:latin typeface="Century Schoolbook"/>
              </a:rPr>
              <a:t/>
            </a:r>
            <a:br>
              <a:rPr lang="pl-PL" sz="5200" b="0" i="0" dirty="0" smtClean="0">
                <a:solidFill>
                  <a:schemeClr val="tx1"/>
                </a:solidFill>
                <a:latin typeface="Century Schoolbook"/>
              </a:rPr>
            </a:br>
            <a:r>
              <a:rPr lang="pl-PL" dirty="0">
                <a:latin typeface="Century Schoolbook"/>
              </a:rPr>
              <a:t/>
            </a:r>
            <a:br>
              <a:rPr lang="pl-PL" dirty="0">
                <a:latin typeface="Century Schoolbook"/>
              </a:rPr>
            </a:br>
            <a:r>
              <a:rPr lang="pl-PL" dirty="0" smtClean="0">
                <a:latin typeface="Century Schoolbook"/>
              </a:rPr>
              <a:t/>
            </a:r>
            <a:br>
              <a:rPr lang="pl-PL" dirty="0" smtClean="0">
                <a:latin typeface="Century Schoolbook"/>
              </a:rPr>
            </a:br>
            <a:r>
              <a:rPr lang="pl-PL" dirty="0" smtClean="0">
                <a:latin typeface="Century Schoolbook"/>
              </a:rPr>
              <a:t/>
            </a:r>
            <a:br>
              <a:rPr lang="pl-PL" dirty="0" smtClean="0">
                <a:latin typeface="Century Schoolbook"/>
              </a:rPr>
            </a:br>
            <a:r>
              <a:rPr lang="pl-PL" dirty="0">
                <a:latin typeface="Century Schoolbook"/>
              </a:rPr>
              <a:t/>
            </a:r>
            <a:br>
              <a:rPr lang="pl-PL" dirty="0">
                <a:latin typeface="Century Schoolbook"/>
              </a:rPr>
            </a:br>
            <a:r>
              <a:rPr lang="pl-PL" dirty="0" smtClean="0">
                <a:latin typeface="Century Schoolbook"/>
              </a:rPr>
              <a:t/>
            </a:r>
            <a:br>
              <a:rPr lang="pl-PL" dirty="0" smtClean="0">
                <a:latin typeface="Century Schoolbook"/>
              </a:rPr>
            </a:br>
            <a:r>
              <a:rPr lang="pl-PL" dirty="0">
                <a:latin typeface="Century Schoolbook"/>
              </a:rPr>
              <a:t/>
            </a:r>
            <a:br>
              <a:rPr lang="pl-PL" dirty="0">
                <a:latin typeface="Century Schoolbook"/>
              </a:rPr>
            </a:br>
            <a:r>
              <a:rPr lang="pl-PL" dirty="0" smtClean="0">
                <a:latin typeface="Century Schoolbook"/>
              </a:rPr>
              <a:t/>
            </a:r>
            <a:br>
              <a:rPr lang="pl-PL" dirty="0" smtClean="0">
                <a:latin typeface="Century Schoolbook"/>
              </a:rPr>
            </a:br>
            <a:r>
              <a:rPr lang="pl-PL" sz="5200" b="0" i="0" dirty="0" err="1" smtClean="0">
                <a:solidFill>
                  <a:schemeClr val="tx1"/>
                </a:solidFill>
                <a:latin typeface="Century Schoolbook"/>
              </a:rPr>
              <a:t>Goerlitz</a:t>
            </a:r>
            <a:r>
              <a:rPr lang="pl-PL" sz="5200" b="0" i="0" dirty="0" smtClean="0">
                <a:solidFill>
                  <a:schemeClr val="tx1"/>
                </a:solidFill>
                <a:latin typeface="Century Schoolbook"/>
              </a:rPr>
              <a:t> / Zgorzelec – </a:t>
            </a:r>
            <a:br>
              <a:rPr lang="pl-PL" sz="5200" b="0" i="0" dirty="0" smtClean="0">
                <a:solidFill>
                  <a:schemeClr val="tx1"/>
                </a:solidFill>
                <a:latin typeface="Century Schoolbook"/>
              </a:rPr>
            </a:br>
            <a:r>
              <a:rPr lang="pl-PL" sz="5200" b="0" i="0" dirty="0" smtClean="0">
                <a:solidFill>
                  <a:schemeClr val="tx1"/>
                </a:solidFill>
                <a:latin typeface="Century Schoolbook"/>
              </a:rPr>
              <a:t>bliźniacze miasta</a:t>
            </a:r>
            <a:br>
              <a:rPr lang="pl-PL" sz="5200" b="0" i="0" dirty="0" smtClean="0">
                <a:solidFill>
                  <a:schemeClr val="tx1"/>
                </a:solidFill>
                <a:latin typeface="Century Schoolbook"/>
              </a:rPr>
            </a:br>
            <a:endParaRPr lang="pl-PL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ctr"/>
            <a:r>
              <a:rPr lang="pl-PL" dirty="0" smtClean="0">
                <a:solidFill>
                  <a:srgbClr val="B2D0B4"/>
                </a:solidFill>
              </a:rPr>
              <a:t>Tatiana Byczek      </a:t>
            </a:r>
            <a:r>
              <a:rPr lang="pl-PL" dirty="0">
                <a:solidFill>
                  <a:srgbClr val="B2D0B4"/>
                </a:solidFill>
              </a:rPr>
              <a:t>klasa III </a:t>
            </a:r>
            <a:r>
              <a:rPr lang="pl-PL" dirty="0" smtClean="0">
                <a:solidFill>
                  <a:srgbClr val="B2D0B4"/>
                </a:solidFill>
              </a:rPr>
              <a:t>c       </a:t>
            </a:r>
            <a:r>
              <a:rPr lang="pl-PL" dirty="0">
                <a:solidFill>
                  <a:srgbClr val="B2D0B4"/>
                </a:solidFill>
              </a:rPr>
              <a:t>SP 3 </a:t>
            </a:r>
            <a:r>
              <a:rPr lang="pl-PL" dirty="0" smtClean="0">
                <a:solidFill>
                  <a:srgbClr val="B2D0B4"/>
                </a:solidFill>
              </a:rPr>
              <a:t>Zgorzelec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142729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14:reveal dir="r"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 smtClean="0"/>
              <a:t>Jakub </a:t>
            </a:r>
            <a:r>
              <a:rPr lang="pl-PL" dirty="0" err="1" smtClean="0"/>
              <a:t>Boehme</a:t>
            </a:r>
            <a:endParaRPr lang="pl-PL" dirty="0"/>
          </a:p>
        </p:txBody>
      </p:sp>
      <p:sp>
        <p:nvSpPr>
          <p:cNvPr id="4" name="Prostokąt 3"/>
          <p:cNvSpPr/>
          <p:nvPr/>
        </p:nvSpPr>
        <p:spPr>
          <a:xfrm>
            <a:off x="479376" y="1772817"/>
            <a:ext cx="6264696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l-PL" dirty="0"/>
              <a:t>ur. 1575 w Starym Zawidowie, zm. 17 </a:t>
            </a:r>
            <a:r>
              <a:rPr lang="pl-PL" dirty="0" smtClean="0"/>
              <a:t>listopada  1624     </a:t>
            </a:r>
          </a:p>
          <a:p>
            <a:pPr algn="just"/>
            <a:r>
              <a:rPr lang="pl-PL" dirty="0" smtClean="0"/>
              <a:t>w </a:t>
            </a:r>
            <a:r>
              <a:rPr lang="pl-PL" dirty="0" err="1" smtClean="0"/>
              <a:t>Görlitz</a:t>
            </a:r>
            <a:r>
              <a:rPr lang="pl-PL" dirty="0" smtClean="0"/>
              <a:t> - niemiecki  mistyk  i  filozof  </a:t>
            </a:r>
            <a:r>
              <a:rPr lang="pl-PL" dirty="0"/>
              <a:t>religii</a:t>
            </a:r>
            <a:r>
              <a:rPr lang="pl-PL" dirty="0" smtClean="0"/>
              <a:t>.</a:t>
            </a:r>
          </a:p>
          <a:p>
            <a:pPr algn="just">
              <a:lnSpc>
                <a:spcPct val="150000"/>
              </a:lnSpc>
            </a:pPr>
            <a:r>
              <a:rPr lang="pl-PL" dirty="0" err="1" smtClean="0"/>
              <a:t>Böhme</a:t>
            </a:r>
            <a:r>
              <a:rPr lang="pl-PL" dirty="0" smtClean="0"/>
              <a:t> </a:t>
            </a:r>
            <a:r>
              <a:rPr lang="pl-PL" dirty="0"/>
              <a:t>był mistrzem szewskim w </a:t>
            </a:r>
            <a:r>
              <a:rPr lang="pl-PL" dirty="0" err="1" smtClean="0"/>
              <a:t>Goerlitz</a:t>
            </a:r>
            <a:r>
              <a:rPr lang="pl-PL" dirty="0" smtClean="0"/>
              <a:t>, nie mającym </a:t>
            </a:r>
            <a:r>
              <a:rPr lang="pl-PL" dirty="0"/>
              <a:t>prawie żadnego wykształcenia. Nazywano go </a:t>
            </a:r>
            <a:r>
              <a:rPr lang="pl-PL" i="1" dirty="0"/>
              <a:t>fanatycznym szewcem</a:t>
            </a:r>
            <a:r>
              <a:rPr lang="pl-PL" dirty="0"/>
              <a:t>. Czytał na własną rękę </a:t>
            </a:r>
            <a:r>
              <a:rPr lang="pl-PL" dirty="0" smtClean="0"/>
              <a:t>Biblię, </a:t>
            </a:r>
            <a:r>
              <a:rPr lang="pl-PL" dirty="0" err="1" smtClean="0"/>
              <a:t>Paracelsusa</a:t>
            </a:r>
            <a:r>
              <a:rPr lang="pl-PL" dirty="0" smtClean="0"/>
              <a:t> </a:t>
            </a:r>
            <a:r>
              <a:rPr lang="pl-PL" dirty="0"/>
              <a:t>i mistykę kabalistyczną, a źródłem swych pism uczynił własne wizje rzeczywistości duchowej. W Zgorzelcu, przy nadbrzeżu Nysy Łużyckiej, zachował się dom w którym mieszkał </a:t>
            </a:r>
            <a:r>
              <a:rPr lang="pl-PL" dirty="0" err="1"/>
              <a:t>Böhme</a:t>
            </a:r>
            <a:r>
              <a:rPr lang="pl-PL" dirty="0"/>
              <a:t>. Został on odnowiony i obecnie znajduje się tam siedziba Stowarzyszenia </a:t>
            </a:r>
            <a:r>
              <a:rPr lang="pl-PL" dirty="0" err="1" smtClean="0"/>
              <a:t>Euroopera</a:t>
            </a:r>
            <a:r>
              <a:rPr lang="pl-PL" dirty="0" smtClean="0"/>
              <a:t>.</a:t>
            </a:r>
          </a:p>
          <a:p>
            <a:pPr algn="just">
              <a:lnSpc>
                <a:spcPct val="150000"/>
              </a:lnSpc>
            </a:pPr>
            <a:r>
              <a:rPr lang="pl-PL" dirty="0" smtClean="0"/>
              <a:t>http</a:t>
            </a:r>
            <a:r>
              <a:rPr lang="pl-PL" dirty="0"/>
              <a:t>://pl.wikipedia.org/wiki/Jakub_B%C3%B6hme</a:t>
            </a:r>
            <a:endParaRPr lang="pl-PL" dirty="0" smtClean="0"/>
          </a:p>
          <a:p>
            <a:endParaRPr lang="pl-PL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6120" y="1556792"/>
            <a:ext cx="4595874" cy="4931195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59261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14:reveal dir="r"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tytuł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pl-PL" dirty="0" smtClean="0"/>
              <a:t>Wiktoria Wiśniewska</a:t>
            </a:r>
            <a:endParaRPr lang="pl-PL" dirty="0"/>
          </a:p>
        </p:txBody>
      </p:sp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ln>
            <a:solidFill>
              <a:schemeClr val="tx1"/>
            </a:solidFill>
          </a:ln>
        </p:spPr>
        <p:txBody>
          <a:bodyPr>
            <a:normAutofit fontScale="90000"/>
          </a:bodyPr>
          <a:lstStyle/>
          <a:p>
            <a:r>
              <a:rPr lang="pl-PL" dirty="0" smtClean="0"/>
              <a:t>ZABYTKI ZGORZELEC/</a:t>
            </a:r>
            <a:r>
              <a:rPr lang="pl-PL" dirty="0" err="1" smtClean="0"/>
              <a:t>GÖRLITZ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864079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14:reveal dir="r"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431371" y="476672"/>
            <a:ext cx="11233248" cy="71096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pl-PL" sz="2400" dirty="0" smtClean="0"/>
              <a:t>Zgorzelec i </a:t>
            </a:r>
            <a:r>
              <a:rPr lang="pl-PL" sz="2400" dirty="0" err="1" smtClean="0"/>
              <a:t>Görlitz</a:t>
            </a:r>
            <a:r>
              <a:rPr lang="pl-PL" sz="2400" dirty="0" smtClean="0"/>
              <a:t> - to miasta leżące obok siebie, na granicy polsko-niemieckiej, po dwu stronach Nysy Łużyckiej. Przed 1945 rokiem stanowiły jeden organizm miejski: obecny Zgorzelec był prawobrzeżnym przedmieściem </a:t>
            </a:r>
            <a:r>
              <a:rPr lang="pl-PL" sz="2400" dirty="0" err="1" smtClean="0"/>
              <a:t>Görlitz</a:t>
            </a:r>
            <a:r>
              <a:rPr lang="pl-PL" sz="2400" dirty="0" smtClean="0"/>
              <a:t>. </a:t>
            </a:r>
          </a:p>
          <a:p>
            <a:pPr algn="ctr">
              <a:buNone/>
            </a:pPr>
            <a:r>
              <a:rPr lang="pl-PL" sz="2400" dirty="0" smtClean="0"/>
              <a:t>Po polskiej stronie dwoma miejscami, na które warto zwrócić uwagę, są dom przy ulicy Ignacego Daszyńskiego 12, w którym mieszkał Jacob </a:t>
            </a:r>
            <a:r>
              <a:rPr lang="pl-PL" sz="2400" dirty="0" err="1" smtClean="0"/>
              <a:t>Böhme</a:t>
            </a:r>
            <a:r>
              <a:rPr lang="pl-PL" sz="2400" dirty="0" smtClean="0"/>
              <a:t> (1575-1624), mistyk, gnostyk i filozof religii, autodydakta, z zawodu szewc, przez wiele autorytetów uważanego za jednego z najwybitniejszych myślicieli niemieckich  oraz regionalne Muzeum Łużyckie. Budynek muzeum widoczny jest na zdjęciu obok jako pierwszy budynek z prawej strony, dom Jacoba </a:t>
            </a:r>
            <a:r>
              <a:rPr lang="pl-PL" sz="2400" dirty="0" err="1" smtClean="0"/>
              <a:t>Böhmego</a:t>
            </a:r>
            <a:r>
              <a:rPr lang="pl-PL" sz="2400" dirty="0" smtClean="0"/>
              <a:t> - to dom z czerwoną elewacją, przed widoczną kawiarnią z parasolami. </a:t>
            </a:r>
          </a:p>
          <a:p>
            <a:pPr algn="ctr">
              <a:buNone/>
            </a:pPr>
            <a:r>
              <a:rPr lang="pl-PL" sz="2400" dirty="0" smtClean="0"/>
              <a:t>Po niemieckiej stronie za główne atrakcje uchodzą: ewangelicki </a:t>
            </a:r>
            <a:r>
              <a:rPr lang="pl-PL" sz="2400" dirty="0" err="1" smtClean="0"/>
              <a:t>kościoł</a:t>
            </a:r>
            <a:r>
              <a:rPr lang="pl-PL" sz="2400" dirty="0" smtClean="0"/>
              <a:t> Farny św. Piotra i Pawła, zwany najczęściej </a:t>
            </a:r>
            <a:r>
              <a:rPr lang="pl-PL" sz="2400" dirty="0" err="1" smtClean="0"/>
              <a:t>Peterskirche</a:t>
            </a:r>
            <a:r>
              <a:rPr lang="pl-PL" sz="2400" dirty="0" smtClean="0"/>
              <a:t>, zabudowa Starego Miasta z dwoma rynkami, Dolnym (</a:t>
            </a:r>
            <a:r>
              <a:rPr lang="pl-PL" sz="2400" dirty="0" err="1" smtClean="0"/>
              <a:t>Untermarkt</a:t>
            </a:r>
            <a:r>
              <a:rPr lang="pl-PL" sz="2400" dirty="0" smtClean="0"/>
              <a:t>) i Górnym (</a:t>
            </a:r>
            <a:r>
              <a:rPr lang="pl-PL" sz="2400" dirty="0" err="1" smtClean="0"/>
              <a:t>Obermarkt</a:t>
            </a:r>
            <a:r>
              <a:rPr lang="pl-PL" sz="2400" dirty="0" smtClean="0"/>
              <a:t>), pozostałości fortyfikacji miejskich, a także kościół św. Mikołaja (</a:t>
            </a:r>
            <a:r>
              <a:rPr lang="pl-PL" sz="2400" dirty="0" err="1" smtClean="0"/>
              <a:t>Nikolaikirche</a:t>
            </a:r>
            <a:r>
              <a:rPr lang="pl-PL" sz="2400" dirty="0" smtClean="0"/>
              <a:t>) z przylegającym cmentarzem i kompleks sakralny zwany </a:t>
            </a:r>
            <a:r>
              <a:rPr lang="pl-PL" sz="2400" dirty="0" err="1" smtClean="0"/>
              <a:t>Heiliges</a:t>
            </a:r>
            <a:r>
              <a:rPr lang="pl-PL" sz="2400" dirty="0" smtClean="0"/>
              <a:t> Grab .</a:t>
            </a:r>
            <a:br>
              <a:rPr lang="pl-PL" sz="2400" dirty="0" smtClean="0"/>
            </a:br>
            <a:endParaRPr lang="pl-PL" sz="2400" dirty="0" smtClean="0"/>
          </a:p>
          <a:p>
            <a:pPr algn="ctr"/>
            <a:endParaRPr lang="pl-PL" sz="2400" dirty="0"/>
          </a:p>
        </p:txBody>
      </p:sp>
    </p:spTree>
    <p:extLst>
      <p:ext uri="{BB962C8B-B14F-4D97-AF65-F5344CB8AC3E}">
        <p14:creationId xmlns:p14="http://schemas.microsoft.com/office/powerpoint/2010/main" val="2316745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14:reveal dir="r"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1415480" y="1443841"/>
            <a:ext cx="772852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400" dirty="0"/>
              <a:t>Ze Starym Ratuszem sąsiaduje Nowy Ratusz, widoczny na zdjęciu poniżej; na środku stoi Hotel </a:t>
            </a:r>
            <a:r>
              <a:rPr lang="pl-PL" sz="2400" dirty="0" err="1"/>
              <a:t>Börse</a:t>
            </a:r>
            <a:r>
              <a:rPr lang="pl-PL" sz="2400" dirty="0"/>
              <a:t>, a od południowej strony - barokowa fontanna Neptuna, zbudowana w 1756 roku.</a:t>
            </a:r>
          </a:p>
          <a:p>
            <a:pPr algn="ctr"/>
            <a:r>
              <a:rPr lang="pl-PL" sz="2400" dirty="0"/>
              <a:t>Na południowo-zachodnim końcu Górnego Rynku wznosi się 49-metrowa wieża zwana </a:t>
            </a:r>
            <a:r>
              <a:rPr lang="pl-PL" sz="2400" dirty="0" err="1"/>
              <a:t>Reichenbacher</a:t>
            </a:r>
            <a:r>
              <a:rPr lang="pl-PL" sz="2400" dirty="0"/>
              <a:t> Turm, zdobiona herbami dawnego Związku Sześciu Miast Łużyckich (udostępniona do zwiedzania), zachowana w kształcie z końca XV wieku (ale zbudowana wcześniej), która była elementem zachodniej części murów obronnych </a:t>
            </a:r>
            <a:r>
              <a:rPr lang="pl-PL" sz="2400" dirty="0" err="1"/>
              <a:t>Görlitz</a:t>
            </a:r>
            <a:r>
              <a:rPr lang="pl-PL" sz="2400" dirty="0"/>
              <a:t>; w głębi widoczny jest barbakan </a:t>
            </a:r>
            <a:r>
              <a:rPr lang="pl-PL" sz="2400" dirty="0" err="1"/>
              <a:t>Keisertrutz</a:t>
            </a:r>
            <a:r>
              <a:rPr lang="pl-PL" sz="2400" dirty="0"/>
              <a:t> (pełniący dziś także funkcje muzealne).</a:t>
            </a:r>
            <a:br>
              <a:rPr lang="pl-PL" sz="2400" dirty="0"/>
            </a:br>
            <a:endParaRPr lang="pl-PL" sz="2400" dirty="0"/>
          </a:p>
        </p:txBody>
      </p:sp>
    </p:spTree>
    <p:extLst>
      <p:ext uri="{BB962C8B-B14F-4D97-AF65-F5344CB8AC3E}">
        <p14:creationId xmlns:p14="http://schemas.microsoft.com/office/powerpoint/2010/main" val="472370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14:reveal dir="r"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-1008789" y="764704"/>
            <a:ext cx="60959" cy="652934"/>
          </a:xfrm>
        </p:spPr>
        <p:txBody>
          <a:bodyPr>
            <a:normAutofit/>
          </a:bodyPr>
          <a:lstStyle/>
          <a:p>
            <a:endParaRPr lang="pl-PL" dirty="0"/>
          </a:p>
        </p:txBody>
      </p:sp>
      <p:pic>
        <p:nvPicPr>
          <p:cNvPr id="6" name="Symbol zastępczy zawartości 5" descr="2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815413" y="764705"/>
            <a:ext cx="4992555" cy="2808313"/>
          </a:xfrm>
        </p:spPr>
      </p:pic>
      <p:pic>
        <p:nvPicPr>
          <p:cNvPr id="8" name="Obraz 7" descr="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288022" y="3501009"/>
            <a:ext cx="5126193" cy="2883485"/>
          </a:xfrm>
          <a:prstGeom prst="rect">
            <a:avLst/>
          </a:prstGeom>
        </p:spPr>
      </p:pic>
      <p:sp>
        <p:nvSpPr>
          <p:cNvPr id="9" name="pole tekstowe 8"/>
          <p:cNvSpPr txBox="1"/>
          <p:nvPr/>
        </p:nvSpPr>
        <p:spPr>
          <a:xfrm>
            <a:off x="6480043" y="1340769"/>
            <a:ext cx="51845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dirty="0" smtClean="0"/>
              <a:t>Zgorzelec / </a:t>
            </a:r>
            <a:r>
              <a:rPr lang="pl-PL" sz="2000" dirty="0" err="1" smtClean="0"/>
              <a:t>Görlitz</a:t>
            </a:r>
            <a:r>
              <a:rPr lang="pl-PL" sz="2000" dirty="0" smtClean="0"/>
              <a:t>,</a:t>
            </a:r>
            <a:br>
              <a:rPr lang="pl-PL" sz="2000" dirty="0" smtClean="0"/>
            </a:br>
            <a:r>
              <a:rPr lang="pl-PL" sz="2000" dirty="0" smtClean="0"/>
              <a:t>ul. Ignacego Daszyńskiego</a:t>
            </a:r>
            <a:br>
              <a:rPr lang="pl-PL" sz="2000" dirty="0" smtClean="0"/>
            </a:br>
            <a:r>
              <a:rPr lang="pl-PL" sz="2000" dirty="0" smtClean="0"/>
              <a:t>fot. Andrzej Lubomirski</a:t>
            </a:r>
            <a:endParaRPr lang="pl-PL" sz="2000" dirty="0"/>
          </a:p>
        </p:txBody>
      </p:sp>
      <p:sp>
        <p:nvSpPr>
          <p:cNvPr id="10" name="pole tekstowe 9"/>
          <p:cNvSpPr txBox="1"/>
          <p:nvPr/>
        </p:nvSpPr>
        <p:spPr>
          <a:xfrm>
            <a:off x="1007435" y="4077073"/>
            <a:ext cx="432048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dirty="0" smtClean="0"/>
              <a:t>Zgorzelec / </a:t>
            </a:r>
            <a:r>
              <a:rPr lang="pl-PL" sz="2000" dirty="0" err="1" smtClean="0"/>
              <a:t>Görlitz</a:t>
            </a:r>
            <a:r>
              <a:rPr lang="pl-PL" sz="2000" dirty="0" smtClean="0"/>
              <a:t>,</a:t>
            </a:r>
            <a:br>
              <a:rPr lang="pl-PL" sz="2000" dirty="0" smtClean="0"/>
            </a:br>
            <a:r>
              <a:rPr lang="pl-PL" sz="2000" dirty="0" smtClean="0"/>
              <a:t>widok z ulicy Daszyńskiego</a:t>
            </a:r>
            <a:br>
              <a:rPr lang="pl-PL" sz="2000" dirty="0" smtClean="0"/>
            </a:br>
            <a:r>
              <a:rPr lang="pl-PL" sz="2000" dirty="0" smtClean="0"/>
              <a:t>na niemiecki brzeg rzeki</a:t>
            </a:r>
            <a:br>
              <a:rPr lang="pl-PL" sz="2000" dirty="0" smtClean="0"/>
            </a:br>
            <a:r>
              <a:rPr lang="pl-PL" sz="2000" dirty="0" smtClean="0"/>
              <a:t>fot. Andrzej Lubomirski</a:t>
            </a:r>
            <a:endParaRPr lang="pl-PL" sz="2000" dirty="0"/>
          </a:p>
        </p:txBody>
      </p:sp>
    </p:spTree>
    <p:extLst>
      <p:ext uri="{BB962C8B-B14F-4D97-AF65-F5344CB8AC3E}">
        <p14:creationId xmlns:p14="http://schemas.microsoft.com/office/powerpoint/2010/main" val="1303744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14:reveal dir="r"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-1392832" y="1268760"/>
            <a:ext cx="192021" cy="576064"/>
          </a:xfrm>
        </p:spPr>
        <p:txBody>
          <a:bodyPr>
            <a:normAutofit/>
          </a:bodyPr>
          <a:lstStyle/>
          <a:p>
            <a:endParaRPr lang="pl-PL" dirty="0"/>
          </a:p>
        </p:txBody>
      </p:sp>
      <p:pic>
        <p:nvPicPr>
          <p:cNvPr id="4" name="Symbol zastępczy zawartości 3" descr="4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815414" y="404664"/>
            <a:ext cx="4864540" cy="2736304"/>
          </a:xfrm>
        </p:spPr>
      </p:pic>
      <p:pic>
        <p:nvPicPr>
          <p:cNvPr id="5" name="Obraz 4" descr="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288022" y="3501008"/>
            <a:ext cx="4864540" cy="2736304"/>
          </a:xfrm>
          <a:prstGeom prst="rect">
            <a:avLst/>
          </a:prstGeom>
        </p:spPr>
      </p:pic>
      <p:sp>
        <p:nvSpPr>
          <p:cNvPr id="6" name="pole tekstowe 5"/>
          <p:cNvSpPr txBox="1"/>
          <p:nvPr/>
        </p:nvSpPr>
        <p:spPr>
          <a:xfrm>
            <a:off x="1391477" y="4149081"/>
            <a:ext cx="384042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dirty="0" smtClean="0"/>
              <a:t>Zgorzelec / </a:t>
            </a:r>
            <a:r>
              <a:rPr lang="pl-PL" sz="2000" dirty="0" err="1" smtClean="0"/>
              <a:t>Görlitz</a:t>
            </a:r>
            <a:r>
              <a:rPr lang="pl-PL" sz="2000" dirty="0" smtClean="0"/>
              <a:t>,</a:t>
            </a:r>
            <a:br>
              <a:rPr lang="pl-PL" sz="2000" dirty="0" smtClean="0"/>
            </a:br>
            <a:r>
              <a:rPr lang="pl-PL" sz="2000" dirty="0" err="1" smtClean="0"/>
              <a:t>Obermarkt</a:t>
            </a:r>
            <a:r>
              <a:rPr lang="pl-PL" sz="2000" dirty="0" smtClean="0"/>
              <a:t> i </a:t>
            </a:r>
            <a:r>
              <a:rPr lang="pl-PL" sz="2000" dirty="0" err="1" smtClean="0"/>
              <a:t>Reichenbacher</a:t>
            </a:r>
            <a:r>
              <a:rPr lang="pl-PL" sz="2000" dirty="0" smtClean="0"/>
              <a:t> Turm</a:t>
            </a:r>
            <a:br>
              <a:rPr lang="pl-PL" sz="2000" dirty="0" smtClean="0"/>
            </a:br>
            <a:r>
              <a:rPr lang="pl-PL" sz="2000" dirty="0" smtClean="0"/>
              <a:t>fot. Piotr Lubomirski</a:t>
            </a:r>
            <a:endParaRPr lang="pl-PL" sz="2000" dirty="0"/>
          </a:p>
        </p:txBody>
      </p:sp>
      <p:sp>
        <p:nvSpPr>
          <p:cNvPr id="7" name="pole tekstowe 6"/>
          <p:cNvSpPr txBox="1"/>
          <p:nvPr/>
        </p:nvSpPr>
        <p:spPr>
          <a:xfrm>
            <a:off x="6672064" y="1268761"/>
            <a:ext cx="412845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dirty="0" smtClean="0"/>
              <a:t>Zgorzelec / </a:t>
            </a:r>
            <a:r>
              <a:rPr lang="pl-PL" sz="2000" dirty="0" err="1" smtClean="0"/>
              <a:t>Görlitz</a:t>
            </a:r>
            <a:r>
              <a:rPr lang="pl-PL" sz="2000" dirty="0" smtClean="0"/>
              <a:t>,</a:t>
            </a:r>
            <a:br>
              <a:rPr lang="pl-PL" sz="2000" dirty="0" smtClean="0"/>
            </a:br>
            <a:r>
              <a:rPr lang="pl-PL" sz="2000" dirty="0" err="1" smtClean="0"/>
              <a:t>Untermarkt</a:t>
            </a:r>
            <a:r>
              <a:rPr lang="pl-PL" sz="2000" dirty="0" smtClean="0"/>
              <a:t>, Nowy Ratusz</a:t>
            </a:r>
            <a:br>
              <a:rPr lang="pl-PL" sz="2000" dirty="0" smtClean="0"/>
            </a:br>
            <a:r>
              <a:rPr lang="pl-PL" sz="2000" dirty="0" smtClean="0"/>
              <a:t>fot. Andrzej Lubomirski</a:t>
            </a:r>
            <a:endParaRPr lang="pl-PL" sz="2000" dirty="0"/>
          </a:p>
        </p:txBody>
      </p:sp>
    </p:spTree>
    <p:extLst>
      <p:ext uri="{BB962C8B-B14F-4D97-AF65-F5344CB8AC3E}">
        <p14:creationId xmlns:p14="http://schemas.microsoft.com/office/powerpoint/2010/main" val="314852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14:reveal dir="r"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200151" y="620714"/>
            <a:ext cx="10363200" cy="1470025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pl-PL" altLang="pl-PL" sz="4800" b="1" dirty="0" smtClean="0"/>
              <a:t>Most staromiejski w Zgorzelcu/</a:t>
            </a:r>
            <a:r>
              <a:rPr lang="pl-PL" altLang="pl-PL" sz="4800" b="1" dirty="0" err="1" smtClean="0"/>
              <a:t>Görlitz</a:t>
            </a:r>
            <a:r>
              <a:rPr lang="pl-PL" altLang="pl-PL" sz="4800" b="1" dirty="0" smtClean="0"/>
              <a:t/>
            </a:r>
            <a:br>
              <a:rPr lang="pl-PL" altLang="pl-PL" sz="4800" b="1" dirty="0" smtClean="0"/>
            </a:br>
            <a:endParaRPr lang="pl-PL" altLang="pl-PL" sz="4800" b="1" dirty="0" smtClean="0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>
              <a:defRPr/>
            </a:pPr>
            <a:endParaRPr lang="pl-PL" altLang="pl-PL" smtClean="0"/>
          </a:p>
        </p:txBody>
      </p:sp>
      <p:pic>
        <p:nvPicPr>
          <p:cNvPr id="3076" name="Picture 5" descr="indek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0651" y="1484314"/>
            <a:ext cx="9215967" cy="454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53885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14:reveal dir="r"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7" name="Rectangle 5"/>
          <p:cNvSpPr>
            <a:spLocks noGrp="1" noChangeArrowheads="1"/>
          </p:cNvSpPr>
          <p:nvPr>
            <p:ph type="title"/>
          </p:nvPr>
        </p:nvSpPr>
        <p:spPr>
          <a:xfrm>
            <a:off x="609601" y="274639"/>
            <a:ext cx="10191751" cy="777875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pl-PL" altLang="pl-PL" dirty="0" smtClean="0"/>
              <a:t>WYKONAŁA  UCZ.KL IIIC</a:t>
            </a:r>
            <a:br>
              <a:rPr lang="pl-PL" altLang="pl-PL" dirty="0" smtClean="0"/>
            </a:br>
            <a:r>
              <a:rPr lang="pl-PL" altLang="pl-PL" dirty="0" smtClean="0"/>
              <a:t>ALA     MATUSZCZYK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1124744"/>
            <a:ext cx="6960096" cy="5009356"/>
          </a:xfrm>
        </p:spPr>
        <p:txBody>
          <a:bodyPr>
            <a:noAutofit/>
          </a:bodyPr>
          <a:lstStyle/>
          <a:p>
            <a:pPr eaLnBrk="1" hangingPunct="1">
              <a:lnSpc>
                <a:spcPct val="80000"/>
              </a:lnSpc>
              <a:defRPr/>
            </a:pPr>
            <a:r>
              <a:rPr lang="pl-PL" altLang="pl-PL" sz="2400" dirty="0" smtClean="0"/>
              <a:t>Most Staromiejski zwany również mostem Nyskim ( </a:t>
            </a:r>
            <a:r>
              <a:rPr lang="pl-PL" altLang="pl-PL" sz="2400" dirty="0" err="1" smtClean="0"/>
              <a:t>Neissebrucke</a:t>
            </a:r>
            <a:r>
              <a:rPr lang="pl-PL" altLang="pl-PL" sz="2400" dirty="0" smtClean="0"/>
              <a:t> ) . Historia Zgorzelca nierozerwalnie związana jest z powstaniem w tym miejscu przeprawy przez rzekę. Prawdopodobnie jest ona starsza niż samo </a:t>
            </a:r>
            <a:r>
              <a:rPr lang="pl-PL" altLang="pl-PL" sz="2400" dirty="0" err="1" smtClean="0"/>
              <a:t>Goerlitz</a:t>
            </a:r>
            <a:r>
              <a:rPr lang="pl-PL" altLang="pl-PL" sz="2400" dirty="0" smtClean="0"/>
              <a:t>, ponieważ bród z którego korzystano istniał tutaj już dużo wcześniej niż sama osada. Pierwsze przeprawy mostowe budowane były oczywiście z drewna. Budulec ten był najłatwiejszy do pozyskania. W okolicznej puszczy go nie brakowało, a jako materiał konstrukcyjny charakteryzował się doskonałą trwałością oraz łatwością obróbki i montażu. Most Nyski przez wieki był jedyną przeprawą jaką miasto posiadało. Jego znaczenie dla rozwijającej się osady było nie do przecenienia, ponieważ prowadził przez niego najstarszy szlak handlowy Via </a:t>
            </a:r>
            <a:r>
              <a:rPr lang="pl-PL" altLang="pl-PL" sz="2400" dirty="0" err="1" smtClean="0"/>
              <a:t>Regia</a:t>
            </a:r>
            <a:r>
              <a:rPr lang="pl-PL" altLang="pl-PL" sz="2400" dirty="0" smtClean="0"/>
              <a:t>, prowadzący z zachodu na wschód. </a:t>
            </a:r>
          </a:p>
        </p:txBody>
      </p:sp>
      <p:pic>
        <p:nvPicPr>
          <p:cNvPr id="4100" name="Picture 4" descr="21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lum bright="36000" contrast="-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671734" y="1989138"/>
            <a:ext cx="4849284" cy="37512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92961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14:reveal dir="r"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1" name="Rectangle 5"/>
          <p:cNvSpPr>
            <a:spLocks noGrp="1" noChangeArrowheads="1"/>
          </p:cNvSpPr>
          <p:nvPr>
            <p:ph type="title"/>
          </p:nvPr>
        </p:nvSpPr>
        <p:spPr>
          <a:xfrm>
            <a:off x="609600" y="274638"/>
            <a:ext cx="4046240" cy="274042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endParaRPr lang="pl-PL" altLang="pl-PL" dirty="0" smtClean="0"/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09600" y="332656"/>
            <a:ext cx="5384800" cy="5801444"/>
          </a:xfrm>
        </p:spPr>
        <p:txBody>
          <a:bodyPr>
            <a:noAutofit/>
          </a:bodyPr>
          <a:lstStyle/>
          <a:p>
            <a:pPr eaLnBrk="1" hangingPunct="1">
              <a:lnSpc>
                <a:spcPct val="80000"/>
              </a:lnSpc>
              <a:defRPr/>
            </a:pPr>
            <a:r>
              <a:rPr lang="pl-PL" altLang="pl-PL" sz="2400" dirty="0" smtClean="0"/>
              <a:t>Nysę Łużycką pomimo uregulowanych brzegów charakteryzuje tak duże wahanie poziomów wody, że nawet dzisiaj zaliczana jest do grupy rzek górskich. Właśnie dlatego częste powodzie powodowały w mieście ogromne straty, niszcząc wszystko co napotkały na swojej drodze. Drewniane konstrukcje mostów mimo swojej elastyczności nie wytrzymywały naporu wody i były przez nią niszczone. Takie przypadki potrafiły zaistnieć nawet 2 razy do roku. Stało się tak w 1434 kiedy to po dopiero co zakończonej odbudowie, most Nyski został ponownie zniszczony przez powódź.</a:t>
            </a:r>
          </a:p>
        </p:txBody>
      </p:sp>
      <p:pic>
        <p:nvPicPr>
          <p:cNvPr id="5124" name="Picture 4" descr="images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576485" y="1844675"/>
            <a:ext cx="4999567" cy="25923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77100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14:reveal dir="r"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9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pl-PL" altLang="pl-PL" smtClean="0"/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09601" y="1600200"/>
            <a:ext cx="5679017" cy="45339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pl-PL" altLang="pl-PL" sz="1600" smtClean="0"/>
              <a:t>Ale nie tylko woda była utrapieniem zgorzeleckich mieszczan. Pożary równie często jak powodzie niszczyły tą przeprawę, dlatego już w 1547 roku ukończona budowę nowego kamiennego mostu. Była to konstrukcja trójprzęsłowa z zadaszeniem oraz wybrukowaną nawierzchnią. Niestety natura pokazała swoją siłę również w przypadku konstrukcji murowanej. Dnia 18 lipca 1622, podczas wysokiego stanu wody runęło środkowe przęsło. W wyniku tej katastrofy w nurtach rzeki śmierć poniosło aż osiem osób. Działania wojenne zawsze przynosiły ze sobą wielkie straty materialne. Poszczególne armie wszystkich walczących stron prześcigały się w wysokości nakładanych na miasto kontrybucji, ilości zrabowanych towarów i kosztowności.</a:t>
            </a:r>
          </a:p>
        </p:txBody>
      </p:sp>
      <p:pic>
        <p:nvPicPr>
          <p:cNvPr id="6148" name="Picture 4" descr="2121345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91251" y="1844676"/>
            <a:ext cx="5666316" cy="34591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88409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14:reveal dir="r"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 smtClean="0"/>
              <a:t>Herby miast</a:t>
            </a:r>
            <a:endParaRPr lang="pl-PL" dirty="0"/>
          </a:p>
        </p:txBody>
      </p:sp>
      <p:pic>
        <p:nvPicPr>
          <p:cNvPr id="4" name="Obraz 3" descr="http://upload.wikimedia.org/wikipedia/commons/thumb/2/23/POL_Zgorzelec_COA.svg/744px-POL_Zgorzelec_COA.svg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432" y="1916832"/>
            <a:ext cx="3639143" cy="4320480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</p:spPr>
      </p:pic>
      <p:sp>
        <p:nvSpPr>
          <p:cNvPr id="6" name="Prostokąt 5"/>
          <p:cNvSpPr/>
          <p:nvPr/>
        </p:nvSpPr>
        <p:spPr>
          <a:xfrm>
            <a:off x="5015880" y="2413338"/>
            <a:ext cx="6552728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l-PL" sz="2400" dirty="0">
                <a:solidFill>
                  <a:srgbClr val="FFFF00"/>
                </a:solidFill>
              </a:rPr>
              <a:t>Herb Zgorzelca </a:t>
            </a:r>
            <a:r>
              <a:rPr lang="pl-PL" dirty="0"/>
              <a:t>– tarcza herbowa herbu jest niebieska. Z lewej i prawej strony tarczy umieszczone są mury i baszty barwy białej. Między murami na górze umieszczony jest hełm i skrzydło orła barwy stalowej. W dolnej części tarczy umieszczony jest herb Dolnego Śląska (tarcza </a:t>
            </a:r>
            <a:r>
              <a:rPr lang="pl-PL" dirty="0" smtClean="0"/>
              <a:t>herbowa </a:t>
            </a:r>
            <a:r>
              <a:rPr lang="pl-PL" dirty="0"/>
              <a:t>złota, orzeł czarny). Herb został przyjęty w </a:t>
            </a:r>
            <a:r>
              <a:rPr lang="pl-PL" dirty="0" smtClean="0"/>
              <a:t>1960 roku.</a:t>
            </a:r>
          </a:p>
          <a:p>
            <a:pPr algn="just">
              <a:lnSpc>
                <a:spcPct val="150000"/>
              </a:lnSpc>
            </a:pPr>
            <a:endParaRPr lang="pl-PL" dirty="0"/>
          </a:p>
          <a:p>
            <a:pPr algn="just">
              <a:lnSpc>
                <a:spcPct val="150000"/>
              </a:lnSpc>
            </a:pPr>
            <a:endParaRPr lang="pl-PL" dirty="0" smtClean="0"/>
          </a:p>
          <a:p>
            <a:pPr algn="just">
              <a:lnSpc>
                <a:spcPct val="150000"/>
              </a:lnSpc>
            </a:pPr>
            <a:r>
              <a:rPr lang="pl-PL" dirty="0"/>
              <a:t>http://pl.wikipedia.org/wiki/Herb_Zgorzelca</a:t>
            </a:r>
          </a:p>
        </p:txBody>
      </p:sp>
    </p:spTree>
    <p:extLst>
      <p:ext uri="{BB962C8B-B14F-4D97-AF65-F5344CB8AC3E}">
        <p14:creationId xmlns:p14="http://schemas.microsoft.com/office/powerpoint/2010/main" val="3440500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14:reveal dir="r"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23" name="Rectangle 1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pl-PL" altLang="pl-PL" smtClean="0"/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09600" y="692696"/>
            <a:ext cx="5384800" cy="5441404"/>
          </a:xfrm>
        </p:spPr>
        <p:txBody>
          <a:bodyPr>
            <a:noAutofit/>
          </a:bodyPr>
          <a:lstStyle/>
          <a:p>
            <a:pPr eaLnBrk="1" hangingPunct="1">
              <a:lnSpc>
                <a:spcPct val="80000"/>
              </a:lnSpc>
              <a:defRPr/>
            </a:pPr>
            <a:r>
              <a:rPr lang="pl-PL" altLang="pl-PL" sz="2400" dirty="0" smtClean="0"/>
              <a:t>W przypadku wojen, mosty jako obiekty o szczególnym znaczeniu były zawsze niszczone przez jedną z walczących stron, aby uniemożliwić drugiej przeprawę przez rzekę. W jednym tylko roku 1813 most Nyski był niszczony i odbudowywany dwukrotnie. 25 maja 1813 przeprawa zostaje podpalona przez wycofujące się po porażce w bitwie pod Budziszynem oddziały armii rosyjskiej i pruskiej. 3 czerwca zostaje naprawiony i przywrócony do ruchu, aby już 1 września został ponownie spalony przez wycofujące się oddziały napoleońskie po przegranej bitwie nad Kaczawą. W październiku tego roku znowu zostaje odbudowany.</a:t>
            </a:r>
          </a:p>
        </p:txBody>
      </p:sp>
      <p:pic>
        <p:nvPicPr>
          <p:cNvPr id="7172" name="Picture 10" descr="bez tytułu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96000" y="1989139"/>
            <a:ext cx="5384800" cy="30956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4977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14:reveal dir="r"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1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pl-PL" altLang="pl-PL" dirty="0" smtClean="0"/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09600" y="1600200"/>
            <a:ext cx="5581651" cy="45339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pl-PL" altLang="pl-PL" sz="2000" smtClean="0"/>
              <a:t>W 1907 r. obok istniejącego mostu drewnianego, a na miejscu Kościoła św. Ducha postawiono nowy most żelazny wsparty tylko na dwóch przyczółkach. Od tej pory nosił nazwę Nowego Mostu Staromiejskiego ( Neue Altstadtbrucke). Stan ten trwał do 7 maja 1945 roku, kiedy to komando SS wysadziło w powietrze wszystkie mosty na Nysie w Goerlitz. Nowy Most Staromiejski odbudowany został już w innej formie staraniem Europamiasta w 2004 roku.</a:t>
            </a:r>
          </a:p>
        </p:txBody>
      </p:sp>
      <p:pic>
        <p:nvPicPr>
          <p:cNvPr id="8196" name="Picture 4" descr="4545451524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96000" y="2170114"/>
            <a:ext cx="5471584" cy="26066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32983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14:reveal dir="r"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pl-PL" altLang="pl-PL" dirty="0"/>
              <a:t>   „Most Staromiejski </a:t>
            </a:r>
            <a:r>
              <a:rPr lang="pl-PL" altLang="pl-PL" dirty="0" err="1"/>
              <a:t>Görlitz</a:t>
            </a:r>
            <a:r>
              <a:rPr lang="pl-PL" altLang="pl-PL" dirty="0"/>
              <a:t>”</a:t>
            </a:r>
            <a:br>
              <a:rPr lang="pl-PL" altLang="pl-PL" dirty="0"/>
            </a:br>
            <a:r>
              <a:rPr lang="pl-PL" altLang="pl-PL" dirty="0" smtClean="0"/>
              <a:t>wykonała Martyna Mazur</a:t>
            </a:r>
            <a:endParaRPr lang="pl-PL" altLang="pl-PL" dirty="0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678518" y="3284538"/>
            <a:ext cx="7520516" cy="1752600"/>
          </a:xfrm>
        </p:spPr>
        <p:txBody>
          <a:bodyPr/>
          <a:lstStyle/>
          <a:p>
            <a:r>
              <a:rPr lang="pl-PL" altLang="pl-PL"/>
              <a:t>Wykonała </a:t>
            </a:r>
          </a:p>
          <a:p>
            <a:r>
              <a:rPr lang="pl-PL" altLang="pl-PL"/>
              <a:t>Martyna Mazur</a:t>
            </a:r>
          </a:p>
          <a:p>
            <a:endParaRPr lang="pl-PL" altLang="pl-PL"/>
          </a:p>
        </p:txBody>
      </p:sp>
      <p:pic>
        <p:nvPicPr>
          <p:cNvPr id="2068" name="Picture 20" descr="65px-POL_Zgorzelec_CO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8733" y="1"/>
            <a:ext cx="1583267" cy="1484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73" name="AutoShape 25" descr="2Q=="/>
          <p:cNvSpPr>
            <a:spLocks noChangeAspect="1" noChangeArrowheads="1"/>
          </p:cNvSpPr>
          <p:nvPr/>
        </p:nvSpPr>
        <p:spPr bwMode="auto">
          <a:xfrm>
            <a:off x="207433" y="46038"/>
            <a:ext cx="4064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2075" name="AutoShape 27" descr="2Q=="/>
          <p:cNvSpPr>
            <a:spLocks noChangeAspect="1" noChangeArrowheads="1"/>
          </p:cNvSpPr>
          <p:nvPr/>
        </p:nvSpPr>
        <p:spPr bwMode="auto">
          <a:xfrm>
            <a:off x="207433" y="46038"/>
            <a:ext cx="4064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2077" name="AutoShape 29" descr="2Q=="/>
          <p:cNvSpPr>
            <a:spLocks noChangeAspect="1" noChangeArrowheads="1"/>
          </p:cNvSpPr>
          <p:nvPr/>
        </p:nvSpPr>
        <p:spPr bwMode="auto">
          <a:xfrm>
            <a:off x="5892800" y="3276600"/>
            <a:ext cx="4064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2079" name="AutoShape 31" descr="2Q=="/>
          <p:cNvSpPr>
            <a:spLocks noChangeAspect="1" noChangeArrowheads="1"/>
          </p:cNvSpPr>
          <p:nvPr/>
        </p:nvSpPr>
        <p:spPr bwMode="auto">
          <a:xfrm>
            <a:off x="5892800" y="3276600"/>
            <a:ext cx="4064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99624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14:reveal dir="r"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6" name="Rectangle 4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altLang="pl-PL" sz="3600"/>
              <a:t>.</a:t>
            </a:r>
            <a:br>
              <a:rPr lang="pl-PL" altLang="pl-PL" sz="3600"/>
            </a:br>
            <a:r>
              <a:rPr lang="pl-PL" altLang="pl-PL" sz="3600"/>
              <a:t/>
            </a:r>
            <a:br>
              <a:rPr lang="pl-PL" altLang="pl-PL" sz="3600"/>
            </a:br>
            <a:endParaRPr lang="pl-PL" altLang="pl-PL" sz="3600"/>
          </a:p>
        </p:txBody>
      </p:sp>
      <p:sp>
        <p:nvSpPr>
          <p:cNvPr id="13318" name="Rectangle 6"/>
          <p:cNvSpPr>
            <a:spLocks noGrp="1" noChangeArrowheads="1"/>
          </p:cNvSpPr>
          <p:nvPr>
            <p:ph sz="quarter" idx="2"/>
          </p:nvPr>
        </p:nvSpPr>
        <p:spPr/>
        <p:txBody>
          <a:bodyPr/>
          <a:lstStyle/>
          <a:p>
            <a:endParaRPr lang="pl-PL" altLang="pl-PL" sz="2400"/>
          </a:p>
        </p:txBody>
      </p:sp>
      <p:sp>
        <p:nvSpPr>
          <p:cNvPr id="13319" name="Rectangle 7"/>
          <p:cNvSpPr>
            <a:spLocks noGrp="1" noChangeArrowheads="1"/>
          </p:cNvSpPr>
          <p:nvPr>
            <p:ph sz="quarter" idx="3"/>
          </p:nvPr>
        </p:nvSpPr>
        <p:spPr/>
        <p:txBody>
          <a:bodyPr/>
          <a:lstStyle/>
          <a:p>
            <a:endParaRPr lang="pl-PL" altLang="pl-PL" sz="2400"/>
          </a:p>
        </p:txBody>
      </p:sp>
      <p:sp>
        <p:nvSpPr>
          <p:cNvPr id="13321" name="AutoShape 9" descr="Znalezione obrazy dla zapytania Zgorzelec"/>
          <p:cNvSpPr>
            <a:spLocks noChangeAspect="1" noChangeArrowheads="1"/>
          </p:cNvSpPr>
          <p:nvPr/>
        </p:nvSpPr>
        <p:spPr bwMode="auto">
          <a:xfrm>
            <a:off x="207433" y="46038"/>
            <a:ext cx="4064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pl-PL"/>
          </a:p>
        </p:txBody>
      </p:sp>
      <p:pic>
        <p:nvPicPr>
          <p:cNvPr id="13322" name="Picture 10" descr="zgorzelec_altstadtbrueck_quelle_urzadmiastazgorzelec_eb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51367" y="1628775"/>
            <a:ext cx="9872133" cy="44640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68322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14:reveal dir="r"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pl-PL" altLang="pl-PL"/>
              <a:t>„Zgorzelec’’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r>
              <a:rPr lang="pl-PL" altLang="pl-PL" dirty="0" smtClean="0"/>
              <a:t>Ola Krajewska </a:t>
            </a:r>
            <a:r>
              <a:rPr lang="pl-PL" altLang="pl-PL" dirty="0"/>
              <a:t>i </a:t>
            </a:r>
            <a:r>
              <a:rPr lang="pl-PL" altLang="pl-PL" dirty="0" smtClean="0"/>
              <a:t>Natalia </a:t>
            </a:r>
            <a:r>
              <a:rPr lang="pl-PL" altLang="pl-PL" dirty="0" err="1" smtClean="0"/>
              <a:t>Bleichert</a:t>
            </a:r>
            <a:endParaRPr lang="pl-PL" altLang="pl-PL" dirty="0"/>
          </a:p>
        </p:txBody>
      </p:sp>
      <p:sp>
        <p:nvSpPr>
          <p:cNvPr id="2056" name="Rectangle 8"/>
          <p:cNvSpPr>
            <a:spLocks noChangeArrowheads="1"/>
          </p:cNvSpPr>
          <p:nvPr/>
        </p:nvSpPr>
        <p:spPr bwMode="auto">
          <a:xfrm>
            <a:off x="5414434" y="3246438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pl-PL" altLang="pl-PL">
              <a:solidFill>
                <a:schemeClr val="tx2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7054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14:reveal dir="r"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0" name="Rectangle 4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endParaRPr lang="pl-PL" altLang="pl-PL"/>
          </a:p>
        </p:txBody>
      </p:sp>
      <p:sp>
        <p:nvSpPr>
          <p:cNvPr id="9222" name="Rectangle 6"/>
          <p:cNvSpPr>
            <a:spLocks noGrp="1" noRot="1" noChangeArrowheads="1"/>
          </p:cNvSpPr>
          <p:nvPr>
            <p:ph sz="half" idx="2"/>
          </p:nvPr>
        </p:nvSpPr>
        <p:spPr>
          <a:xfrm>
            <a:off x="6201833" y="1600200"/>
            <a:ext cx="5588000" cy="4498975"/>
          </a:xfrm>
        </p:spPr>
        <p:txBody>
          <a:bodyPr/>
          <a:lstStyle/>
          <a:p>
            <a:endParaRPr lang="pl-PL" altLang="pl-PL"/>
          </a:p>
        </p:txBody>
      </p:sp>
      <p:pic>
        <p:nvPicPr>
          <p:cNvPr id="9223" name="Picture 7" descr="79_bi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29685" y="1628776"/>
            <a:ext cx="5590116" cy="31670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224" name="Picture 8" descr="Zgorzelec_190906_15_dom_kulturn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73550" y="-819150"/>
            <a:ext cx="20320001" cy="10163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7708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14:reveal dir="r"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8" name="Rectangle 42"/>
          <p:cNvSpPr>
            <a:spLocks noGrp="1" noRot="1" noChangeArrowheads="1"/>
          </p:cNvSpPr>
          <p:nvPr>
            <p:ph type="title" sz="quarter"/>
          </p:nvPr>
        </p:nvSpPr>
        <p:spPr/>
        <p:txBody>
          <a:bodyPr/>
          <a:lstStyle/>
          <a:p>
            <a:r>
              <a:rPr lang="pl-PL" altLang="pl-PL"/>
              <a:t>Miejski Dom Kultury</a:t>
            </a:r>
          </a:p>
        </p:txBody>
      </p:sp>
      <p:pic>
        <p:nvPicPr>
          <p:cNvPr id="4143" name="Picture 47" descr="10256990_633191493417161_4983088803609725083_o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02168" y="1484314"/>
            <a:ext cx="5592233" cy="23764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144" name="Picture 48" descr="mdkstare0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91251" y="1412876"/>
            <a:ext cx="5761567" cy="24479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145" name="Picture 49" descr="obyfgHJDIW1526787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4434" y="4076700"/>
            <a:ext cx="5135033" cy="25209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146" name="Picture 50" descr="mdk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288618" y="4005263"/>
            <a:ext cx="5592233" cy="25654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43334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14:reveal dir="r"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8" name="Rectangle 18"/>
          <p:cNvSpPr>
            <a:spLocks noGrp="1" noRot="1" noChangeArrowheads="1"/>
          </p:cNvSpPr>
          <p:nvPr>
            <p:ph type="title" sz="quarter"/>
          </p:nvPr>
        </p:nvSpPr>
        <p:spPr/>
        <p:txBody>
          <a:bodyPr/>
          <a:lstStyle/>
          <a:p>
            <a:r>
              <a:rPr lang="pl-PL" altLang="pl-PL" sz="4000"/>
              <a:t>Cmentarz Wojskowy i byłe Koszary</a:t>
            </a:r>
          </a:p>
        </p:txBody>
      </p:sp>
      <p:pic>
        <p:nvPicPr>
          <p:cNvPr id="5143" name="Picture 23" descr="Pomnik-Orla-Cmentarz-Zolnierzy-2-Armii-Wojska-Polskiego-Zgorzelec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68500" y="1484313"/>
            <a:ext cx="2880784" cy="244951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144" name="Picture 24" descr="79_bi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786033" y="1600200"/>
            <a:ext cx="4413251" cy="21732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145" name="Picture 25" descr="byłe Koszary ul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02168" y="4149725"/>
            <a:ext cx="5592233" cy="2159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146" name="Picture 26" descr="byłe Koszary ul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97601" y="4306889"/>
            <a:ext cx="5592233" cy="200183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83711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14:reveal dir="r"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3" name="Rectangle 9"/>
          <p:cNvSpPr>
            <a:spLocks noGrp="1" noRot="1" noChangeArrowheads="1"/>
          </p:cNvSpPr>
          <p:nvPr>
            <p:ph type="title" sz="quarter"/>
          </p:nvPr>
        </p:nvSpPr>
        <p:spPr/>
        <p:txBody>
          <a:bodyPr/>
          <a:lstStyle/>
          <a:p>
            <a:r>
              <a:rPr lang="pl-PL" altLang="pl-PL" sz="4000"/>
              <a:t>Kościół św. Bonifacego i Jana Chrzciciela</a:t>
            </a:r>
          </a:p>
        </p:txBody>
      </p:sp>
      <p:pic>
        <p:nvPicPr>
          <p:cNvPr id="6152" name="Picture 8" descr="kościół św bonifacego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27051" y="1600200"/>
            <a:ext cx="4993216" cy="21732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157" name="Picture 13" descr="kościół św Jana Chrzciciela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97601" y="1628775"/>
            <a:ext cx="5592233" cy="20891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158" name="Picture 14" descr="1097802_523967181006260_1443116010_o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02168" y="3933825"/>
            <a:ext cx="5592233" cy="2159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159" name="Picture 15" descr="5704d0af0029201d530a4907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05085" y="3925889"/>
            <a:ext cx="4379383" cy="21732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14699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14:reveal dir="r"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Rectangle 4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l-PL" altLang="pl-PL"/>
              <a:t>Byłe Kasyno Oficerskie</a:t>
            </a:r>
          </a:p>
        </p:txBody>
      </p:sp>
      <p:sp>
        <p:nvSpPr>
          <p:cNvPr id="7173" name="Rectangle 5"/>
          <p:cNvSpPr>
            <a:spLocks noGrp="1" noRot="1" noChangeArrowheads="1"/>
          </p:cNvSpPr>
          <p:nvPr>
            <p:ph type="body" sz="half" idx="1"/>
          </p:nvPr>
        </p:nvSpPr>
        <p:spPr/>
        <p:txBody>
          <a:bodyPr/>
          <a:lstStyle/>
          <a:p>
            <a:endParaRPr lang="pl-PL" altLang="pl-PL" sz="2800"/>
          </a:p>
        </p:txBody>
      </p:sp>
      <p:pic>
        <p:nvPicPr>
          <p:cNvPr id="7175" name="Picture 7" descr="byłe kasyno oficerskie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31801" y="1557339"/>
            <a:ext cx="11358033" cy="45354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58832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14:reveal dir="r"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>Herby miast</a:t>
            </a:r>
            <a:endParaRPr lang="pl-PL" dirty="0"/>
          </a:p>
        </p:txBody>
      </p:sp>
      <p:sp>
        <p:nvSpPr>
          <p:cNvPr id="3" name="Prostokąt 2"/>
          <p:cNvSpPr/>
          <p:nvPr/>
        </p:nvSpPr>
        <p:spPr>
          <a:xfrm>
            <a:off x="1199456" y="-772150"/>
            <a:ext cx="10585176" cy="78483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dirty="0" smtClean="0"/>
              <a:t>G</a:t>
            </a:r>
          </a:p>
          <a:p>
            <a:endParaRPr lang="pl-PL" dirty="0"/>
          </a:p>
          <a:p>
            <a:endParaRPr lang="pl-PL" dirty="0" smtClean="0"/>
          </a:p>
          <a:p>
            <a:endParaRPr lang="pl-PL" dirty="0"/>
          </a:p>
          <a:p>
            <a:endParaRPr lang="pl-PL" dirty="0" smtClean="0"/>
          </a:p>
          <a:p>
            <a:endParaRPr lang="pl-PL" dirty="0" smtClean="0"/>
          </a:p>
          <a:p>
            <a:endParaRPr lang="pl-PL" dirty="0"/>
          </a:p>
          <a:p>
            <a:endParaRPr lang="pl-PL" dirty="0" smtClean="0"/>
          </a:p>
          <a:p>
            <a:endParaRPr lang="pl-PL" dirty="0"/>
          </a:p>
          <a:p>
            <a:endParaRPr lang="pl-PL" dirty="0" smtClean="0"/>
          </a:p>
          <a:p>
            <a:endParaRPr lang="pl-PL" dirty="0"/>
          </a:p>
          <a:p>
            <a:pPr algn="just">
              <a:lnSpc>
                <a:spcPct val="150000"/>
              </a:lnSpc>
            </a:pPr>
            <a:r>
              <a:rPr lang="pl-PL" dirty="0" smtClean="0"/>
              <a:t>Miasto </a:t>
            </a:r>
            <a:r>
              <a:rPr lang="pl-PL" dirty="0" err="1" smtClean="0"/>
              <a:t>Görlitz</a:t>
            </a:r>
            <a:r>
              <a:rPr lang="pl-PL" dirty="0" smtClean="0"/>
              <a:t> </a:t>
            </a:r>
            <a:r>
              <a:rPr lang="pl-PL" dirty="0"/>
              <a:t>uznaje </a:t>
            </a:r>
            <a:r>
              <a:rPr lang="pl-PL" dirty="0" smtClean="0"/>
              <a:t>herb </a:t>
            </a:r>
            <a:r>
              <a:rPr lang="pl-PL" dirty="0"/>
              <a:t>nadany 29 </a:t>
            </a:r>
            <a:r>
              <a:rPr lang="pl-PL" dirty="0" smtClean="0"/>
              <a:t>sierpnia </a:t>
            </a:r>
            <a:r>
              <a:rPr lang="pl-PL" dirty="0"/>
              <a:t>1433 przez cesarza Zygmunta Luksemburskiego, wyrażający jego uznanie za zasługi miasta w wojnie husyckiej.</a:t>
            </a:r>
          </a:p>
          <a:p>
            <a:pPr algn="just">
              <a:lnSpc>
                <a:spcPct val="150000"/>
              </a:lnSpc>
            </a:pPr>
            <a:endParaRPr lang="pl-PL" dirty="0"/>
          </a:p>
          <a:p>
            <a:pPr algn="just">
              <a:lnSpc>
                <a:spcPct val="150000"/>
              </a:lnSpc>
            </a:pPr>
            <a:r>
              <a:rPr lang="pl-PL" dirty="0"/>
              <a:t>Godło jest podzielone, po lewej stronie na złotym polu ukazany jest czerwony dwugłowy orzeł, po prawej stronie na czerwonym polu na białej podstawie widnieje </a:t>
            </a:r>
            <a:r>
              <a:rPr lang="pl-PL" dirty="0" err="1"/>
              <a:t>srebny</a:t>
            </a:r>
            <a:r>
              <a:rPr lang="pl-PL" dirty="0"/>
              <a:t>/biały lew z podwójnym ogonem, ze złotą koroną, ze złotymi szponami i niebieskim językiem. Lew trzyma w swojej przedniej, prawej łapie a orzeł w swoim dziobie złotą cesarską koronę, która po połowie znajduje się na złotymi i czerwonym polu.</a:t>
            </a:r>
          </a:p>
          <a:p>
            <a:endParaRPr lang="pl-PL" dirty="0"/>
          </a:p>
          <a:p>
            <a:endParaRPr lang="pl-PL" dirty="0"/>
          </a:p>
          <a:p>
            <a:endParaRPr lang="pl-PL" dirty="0"/>
          </a:p>
          <a:p>
            <a:endParaRPr lang="pl-PL" dirty="0"/>
          </a:p>
          <a:p>
            <a:r>
              <a:rPr lang="pl-PL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74115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14:reveal dir="r"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15" name="Rectangle 23"/>
          <p:cNvSpPr>
            <a:spLocks noGrp="1" noRot="1" noChangeArrowheads="1"/>
          </p:cNvSpPr>
          <p:nvPr>
            <p:ph type="title" sz="quarter"/>
          </p:nvPr>
        </p:nvSpPr>
        <p:spPr/>
        <p:txBody>
          <a:bodyPr/>
          <a:lstStyle/>
          <a:p>
            <a:r>
              <a:rPr lang="pl-PL" altLang="pl-PL"/>
              <a:t>Park</a:t>
            </a:r>
          </a:p>
        </p:txBody>
      </p:sp>
      <p:sp>
        <p:nvSpPr>
          <p:cNvPr id="8217" name="Rectangle 25"/>
          <p:cNvSpPr>
            <a:spLocks noGrp="1" noRot="1" noChangeArrowheads="1"/>
          </p:cNvSpPr>
          <p:nvPr>
            <p:ph sz="quarter" idx="2"/>
          </p:nvPr>
        </p:nvSpPr>
        <p:spPr/>
        <p:txBody>
          <a:bodyPr/>
          <a:lstStyle/>
          <a:p>
            <a:endParaRPr lang="pl-PL" altLang="pl-PL" sz="2400"/>
          </a:p>
        </p:txBody>
      </p:sp>
      <p:sp>
        <p:nvSpPr>
          <p:cNvPr id="8218" name="Rectangle 26"/>
          <p:cNvSpPr>
            <a:spLocks noGrp="1" noRot="1" noChangeArrowheads="1"/>
          </p:cNvSpPr>
          <p:nvPr>
            <p:ph sz="quarter" idx="3"/>
          </p:nvPr>
        </p:nvSpPr>
        <p:spPr/>
        <p:txBody>
          <a:bodyPr/>
          <a:lstStyle/>
          <a:p>
            <a:endParaRPr lang="pl-PL" altLang="pl-PL" sz="2400"/>
          </a:p>
        </p:txBody>
      </p:sp>
      <p:pic>
        <p:nvPicPr>
          <p:cNvPr id="8220" name="Picture 28" descr="Dawny brodzik dla dzieci 1940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288618" y="1412876"/>
            <a:ext cx="5568949" cy="48752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221" name="Picture 29" descr="W parku miejskim im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27051" y="1412875"/>
            <a:ext cx="5281083" cy="47513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18228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14:reveal dir="r"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2" name="Rectangle 4"/>
          <p:cNvSpPr>
            <a:spLocks noGrp="1" noRot="1" noChangeArrowheads="1"/>
          </p:cNvSpPr>
          <p:nvPr>
            <p:ph type="title" sz="quarter"/>
          </p:nvPr>
        </p:nvSpPr>
        <p:spPr/>
        <p:txBody>
          <a:bodyPr/>
          <a:lstStyle/>
          <a:p>
            <a:r>
              <a:rPr lang="pl-PL" altLang="pl-PL"/>
              <a:t>Mosty Graniczne</a:t>
            </a:r>
          </a:p>
        </p:txBody>
      </p:sp>
      <p:pic>
        <p:nvPicPr>
          <p:cNvPr id="99340" name="Picture 12" descr="10329721_647422001994110_7970107280394612215_o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97601" y="1987551"/>
            <a:ext cx="5592233" cy="15859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9342" name="Picture 14" descr="most graniczny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02168" y="1930401"/>
            <a:ext cx="5592233" cy="16430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9343" name="Picture 15" descr="Most graniczny im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383867" y="3716339"/>
            <a:ext cx="5568951" cy="28082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9344" name="Picture 16" descr="3306062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14917" y="3789364"/>
            <a:ext cx="4993216" cy="21732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15204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14:reveal dir="r"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84" name="Rectangle 8"/>
          <p:cNvSpPr>
            <a:spLocks noGrp="1" noRot="1" noChangeArrowheads="1"/>
          </p:cNvSpPr>
          <p:nvPr>
            <p:ph type="title" sz="quarter"/>
          </p:nvPr>
        </p:nvSpPr>
        <p:spPr/>
        <p:txBody>
          <a:bodyPr/>
          <a:lstStyle/>
          <a:p>
            <a:r>
              <a:rPr lang="pl-PL" altLang="pl-PL" sz="4000" dirty="0"/>
              <a:t>Szkoła </a:t>
            </a:r>
            <a:r>
              <a:rPr lang="pl-PL" altLang="pl-PL" sz="4000" dirty="0" smtClean="0"/>
              <a:t>Podstawowa </a:t>
            </a:r>
            <a:r>
              <a:rPr lang="pl-PL" altLang="pl-PL" sz="4000" dirty="0"/>
              <a:t>nr 3 Zgorzelec</a:t>
            </a:r>
          </a:p>
        </p:txBody>
      </p:sp>
      <p:sp>
        <p:nvSpPr>
          <p:cNvPr id="101386" name="Rectangle 10"/>
          <p:cNvSpPr>
            <a:spLocks noGrp="1" noRot="1" noChangeArrowheads="1"/>
          </p:cNvSpPr>
          <p:nvPr>
            <p:ph sz="quarter" idx="2"/>
          </p:nvPr>
        </p:nvSpPr>
        <p:spPr/>
        <p:txBody>
          <a:bodyPr/>
          <a:lstStyle/>
          <a:p>
            <a:endParaRPr lang="pl-PL" altLang="pl-PL" sz="2400"/>
          </a:p>
        </p:txBody>
      </p:sp>
      <p:sp>
        <p:nvSpPr>
          <p:cNvPr id="101387" name="Rectangle 11"/>
          <p:cNvSpPr>
            <a:spLocks noGrp="1" noRot="1" noChangeArrowheads="1"/>
          </p:cNvSpPr>
          <p:nvPr>
            <p:ph sz="quarter" idx="3"/>
          </p:nvPr>
        </p:nvSpPr>
        <p:spPr/>
        <p:txBody>
          <a:bodyPr/>
          <a:lstStyle/>
          <a:p>
            <a:endParaRPr lang="pl-PL" altLang="pl-PL" sz="2400"/>
          </a:p>
        </p:txBody>
      </p:sp>
      <p:sp>
        <p:nvSpPr>
          <p:cNvPr id="101388" name="Rectangle 12"/>
          <p:cNvSpPr>
            <a:spLocks noGrp="1" noRot="1" noChangeArrowheads="1"/>
          </p:cNvSpPr>
          <p:nvPr>
            <p:ph sz="quarter" idx="4"/>
          </p:nvPr>
        </p:nvSpPr>
        <p:spPr/>
        <p:txBody>
          <a:bodyPr/>
          <a:lstStyle/>
          <a:p>
            <a:endParaRPr lang="pl-PL" altLang="pl-PL" sz="2400"/>
          </a:p>
        </p:txBody>
      </p:sp>
      <p:pic>
        <p:nvPicPr>
          <p:cNvPr id="101389" name="Picture 13" descr="u góry koszary niemieckie na dole SP nr 3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31801" y="1557338"/>
            <a:ext cx="11425767" cy="51117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03143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14:reveal dir="r"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4" name="Rectangle 4"/>
          <p:cNvSpPr>
            <a:spLocks noGrp="1" noRot="1" noChangeArrowheads="1"/>
          </p:cNvSpPr>
          <p:nvPr>
            <p:ph type="title" sz="quarter"/>
          </p:nvPr>
        </p:nvSpPr>
        <p:spPr/>
        <p:txBody>
          <a:bodyPr/>
          <a:lstStyle/>
          <a:p>
            <a:r>
              <a:rPr lang="pl-PL" altLang="pl-PL"/>
              <a:t>Skwer ks. Jerzego Popiełuszki</a:t>
            </a:r>
          </a:p>
        </p:txBody>
      </p:sp>
      <p:pic>
        <p:nvPicPr>
          <p:cNvPr id="102409" name="Picture 9" descr="images (1)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95401" y="1773239"/>
            <a:ext cx="4068233" cy="20161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2410" name="Picture 10" descr="images (2)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959600" y="1557338"/>
            <a:ext cx="4572000" cy="22225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2411" name="Picture 11" descr="pobrane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95401" y="4076701"/>
            <a:ext cx="3867151" cy="22209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2412" name="Picture 12" descr="images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91251" y="4005263"/>
            <a:ext cx="6000749" cy="251936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19375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14:reveal dir="r"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altLang="pl-PL" sz="4000" dirty="0"/>
              <a:t>Źródło pobranych zdjęć.</a:t>
            </a:r>
            <a:br>
              <a:rPr lang="pl-PL" altLang="pl-PL" sz="4000" dirty="0"/>
            </a:br>
            <a:endParaRPr lang="pl-PL" altLang="pl-PL" sz="4000" dirty="0"/>
          </a:p>
        </p:txBody>
      </p:sp>
      <p:sp>
        <p:nvSpPr>
          <p:cNvPr id="106501" name="Rectangle 5"/>
          <p:cNvSpPr>
            <a:spLocks noGrp="1" noRot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l-PL" altLang="pl-PL" sz="4800" dirty="0"/>
              <a:t>Źródło zdjęć: </a:t>
            </a:r>
            <a:r>
              <a:rPr lang="pl-PL" altLang="pl-PL" sz="4800" dirty="0" err="1"/>
              <a:t>internet</a:t>
            </a:r>
            <a:r>
              <a:rPr lang="pl-PL" altLang="pl-PL" sz="4800" dirty="0"/>
              <a:t>, profil na </a:t>
            </a:r>
            <a:r>
              <a:rPr lang="pl-PL" altLang="pl-PL" sz="4800" dirty="0" err="1"/>
              <a:t>facebooku</a:t>
            </a:r>
            <a:r>
              <a:rPr lang="pl-PL" altLang="pl-PL" sz="4800" dirty="0"/>
              <a:t> "MÓJ Zgorzelec" prowadzony przez pana Ireneusza Sosnowskiego</a:t>
            </a:r>
          </a:p>
        </p:txBody>
      </p:sp>
    </p:spTree>
    <p:extLst>
      <p:ext uri="{BB962C8B-B14F-4D97-AF65-F5344CB8AC3E}">
        <p14:creationId xmlns:p14="http://schemas.microsoft.com/office/powerpoint/2010/main" val="3673516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14:reveal dir="r"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0" y="274638"/>
            <a:ext cx="10972800" cy="1143000"/>
          </a:xfrm>
        </p:spPr>
        <p:txBody>
          <a:bodyPr>
            <a:normAutofit fontScale="90000"/>
          </a:bodyPr>
          <a:lstStyle/>
          <a:p>
            <a:r>
              <a:rPr lang="pl-PL" altLang="pl-PL" sz="4000" dirty="0"/>
              <a:t>Pomnik Orła</a:t>
            </a:r>
            <a:br>
              <a:rPr lang="pl-PL" altLang="pl-PL" sz="4000" dirty="0"/>
            </a:br>
            <a:r>
              <a:rPr lang="pl-PL" altLang="pl-PL" sz="4000" dirty="0"/>
              <a:t>Kuba Bem</a:t>
            </a:r>
          </a:p>
        </p:txBody>
      </p:sp>
      <p:pic>
        <p:nvPicPr>
          <p:cNvPr id="3077" name="Picture 5" descr="images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489452" y="1598613"/>
            <a:ext cx="4032249" cy="396081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20773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14:reveal dir="r"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Rectangle 4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altLang="pl-PL" sz="4000"/>
              <a:t>Wykonał Julian Adamowicz</a:t>
            </a:r>
            <a:br>
              <a:rPr lang="pl-PL" altLang="pl-PL" sz="4000"/>
            </a:br>
            <a:endParaRPr lang="pl-PL" altLang="pl-PL" sz="4000"/>
          </a:p>
        </p:txBody>
      </p:sp>
      <p:sp>
        <p:nvSpPr>
          <p:cNvPr id="2053" name="Rectangle 5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pl-PL" altLang="pl-PL" sz="2800" dirty="0"/>
              <a:t>Pomnik </a:t>
            </a:r>
            <a:r>
              <a:rPr lang="pl-PL" altLang="pl-PL" sz="2800" dirty="0" smtClean="0"/>
              <a:t>Orła </a:t>
            </a:r>
            <a:r>
              <a:rPr lang="pl-PL" altLang="pl-PL" sz="2800" dirty="0"/>
              <a:t>cmentarz żołnierzy 2 Armii </a:t>
            </a:r>
            <a:r>
              <a:rPr lang="pl-PL" altLang="pl-PL" sz="2800" dirty="0" smtClean="0"/>
              <a:t>Wojska Polskiego</a:t>
            </a:r>
            <a:endParaRPr lang="pl-PL" altLang="pl-PL" sz="2800" dirty="0"/>
          </a:p>
        </p:txBody>
      </p:sp>
      <p:pic>
        <p:nvPicPr>
          <p:cNvPr id="2055" name="Picture 7" descr="1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627285" y="1905000"/>
            <a:ext cx="4525433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01116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14:reveal dir="r"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pl-PL" altLang="pl-PL" dirty="0"/>
              <a:t>„Zgorzelec”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838201" y="5338170"/>
            <a:ext cx="10515598" cy="1519830"/>
          </a:xfrm>
        </p:spPr>
        <p:txBody>
          <a:bodyPr>
            <a:normAutofit/>
          </a:bodyPr>
          <a:lstStyle/>
          <a:p>
            <a:r>
              <a:rPr lang="pl-PL" altLang="pl-PL" dirty="0"/>
              <a:t>Paulina </a:t>
            </a:r>
            <a:r>
              <a:rPr lang="pl-PL" altLang="pl-PL" dirty="0" err="1" smtClean="0"/>
              <a:t>Błauciak</a:t>
            </a:r>
            <a:r>
              <a:rPr lang="pl-PL" altLang="pl-PL" dirty="0" smtClean="0"/>
              <a:t> i  Tosia Kołodziejczyk</a:t>
            </a:r>
            <a:endParaRPr lang="pl-PL" altLang="pl-PL" dirty="0"/>
          </a:p>
          <a:p>
            <a:r>
              <a:rPr lang="pl-PL" altLang="pl-PL" dirty="0" smtClean="0"/>
              <a:t>                                                        </a:t>
            </a:r>
            <a:endParaRPr lang="pl-PL" altLang="pl-PL" dirty="0"/>
          </a:p>
        </p:txBody>
      </p:sp>
    </p:spTree>
    <p:extLst>
      <p:ext uri="{BB962C8B-B14F-4D97-AF65-F5344CB8AC3E}">
        <p14:creationId xmlns:p14="http://schemas.microsoft.com/office/powerpoint/2010/main" val="1789569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14:reveal dir="r"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0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0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0" grpId="0"/>
      <p:bldP spid="2051" grpId="0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1" name="Rectangle 9"/>
          <p:cNvSpPr>
            <a:spLocks noGrp="1" noChangeArrowheads="1"/>
          </p:cNvSpPr>
          <p:nvPr>
            <p:ph type="title"/>
          </p:nvPr>
        </p:nvSpPr>
        <p:spPr>
          <a:xfrm>
            <a:off x="911424" y="404813"/>
            <a:ext cx="10946143" cy="1368003"/>
          </a:xfrm>
        </p:spPr>
        <p:txBody>
          <a:bodyPr>
            <a:normAutofit fontScale="90000"/>
          </a:bodyPr>
          <a:lstStyle/>
          <a:p>
            <a:r>
              <a:rPr lang="pl-PL" altLang="pl-PL" sz="3600" b="1" dirty="0">
                <a:solidFill>
                  <a:schemeClr val="folHlink"/>
                </a:solidFill>
              </a:rPr>
              <a:t>Akwedukt z gotyckimi</a:t>
            </a:r>
            <a:r>
              <a:rPr lang="pl-PL" altLang="pl-PL" sz="3600" b="1" dirty="0">
                <a:solidFill>
                  <a:schemeClr val="accent2"/>
                </a:solidFill>
              </a:rPr>
              <a:t> </a:t>
            </a:r>
            <a:r>
              <a:rPr lang="pl-PL" altLang="pl-PL" sz="3600" b="1" dirty="0">
                <a:solidFill>
                  <a:schemeClr val="folHlink"/>
                </a:solidFill>
              </a:rPr>
              <a:t>wieżyczkami </a:t>
            </a:r>
            <a:r>
              <a:rPr lang="pl-PL" altLang="pl-PL" sz="3600" dirty="0">
                <a:solidFill>
                  <a:schemeClr val="accent2"/>
                </a:solidFill>
              </a:rPr>
              <a:t> </a:t>
            </a:r>
            <a:br>
              <a:rPr lang="pl-PL" altLang="pl-PL" sz="3600" dirty="0">
                <a:solidFill>
                  <a:schemeClr val="accent2"/>
                </a:solidFill>
              </a:rPr>
            </a:br>
            <a:r>
              <a:rPr lang="pl-PL" altLang="pl-PL" sz="3600" dirty="0"/>
              <a:t/>
            </a:r>
            <a:br>
              <a:rPr lang="pl-PL" altLang="pl-PL" sz="3600" dirty="0"/>
            </a:br>
            <a:endParaRPr lang="pl-PL" altLang="pl-PL" sz="3600" dirty="0"/>
          </a:p>
        </p:txBody>
      </p:sp>
      <p:pic>
        <p:nvPicPr>
          <p:cNvPr id="3087" name="Picture 15" descr="tp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23391" y="2453905"/>
            <a:ext cx="2880321" cy="171010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088" name="Picture 16" descr="pt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2917" y="4797153"/>
            <a:ext cx="3652994" cy="1656184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089" name="Picture 17" descr="6"/>
          <p:cNvPicPr>
            <a:picLocks noGrp="1" noChangeAspect="1" noChangeArrowheads="1"/>
          </p:cNvPicPr>
          <p:nvPr>
            <p:ph sz="half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223792" y="1412776"/>
            <a:ext cx="7440083" cy="4941044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57641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14:reveal dir="r"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08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81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pl-PL" altLang="pl-PL"/>
              <a:t>,,Zgorzelec’’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r>
              <a:rPr lang="pl-PL" altLang="pl-PL"/>
              <a:t>Kamil Żbikowski i Kuba Mazur</a:t>
            </a:r>
          </a:p>
        </p:txBody>
      </p:sp>
    </p:spTree>
    <p:extLst>
      <p:ext uri="{BB962C8B-B14F-4D97-AF65-F5344CB8AC3E}">
        <p14:creationId xmlns:p14="http://schemas.microsoft.com/office/powerpoint/2010/main" val="1070965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14:reveal dir="r"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/>
              <a:t>Herby miast</a:t>
            </a:r>
          </a:p>
        </p:txBody>
      </p:sp>
      <p:sp>
        <p:nvSpPr>
          <p:cNvPr id="3" name="Prostokąt 2"/>
          <p:cNvSpPr/>
          <p:nvPr/>
        </p:nvSpPr>
        <p:spPr>
          <a:xfrm>
            <a:off x="4655840" y="1859340"/>
            <a:ext cx="7128792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l-PL" dirty="0"/>
              <a:t>Na ozdobnym herbie miasta, na godle osadzony jest </a:t>
            </a:r>
            <a:r>
              <a:rPr lang="pl-PL" dirty="0" smtClean="0"/>
              <a:t>srebrny </a:t>
            </a:r>
            <a:r>
              <a:rPr lang="pl-PL" dirty="0"/>
              <a:t>hełm turniejowy z czerwonym </a:t>
            </a:r>
            <a:r>
              <a:rPr lang="pl-PL" dirty="0" smtClean="0"/>
              <a:t>skrzydłem </a:t>
            </a:r>
            <a:r>
              <a:rPr lang="pl-PL" dirty="0"/>
              <a:t>orła i czerwono-białymi labrami. Na skrzydle znajduje się znów ten sam </a:t>
            </a:r>
            <a:r>
              <a:rPr lang="pl-PL" dirty="0" err="1" smtClean="0"/>
              <a:t>srebny</a:t>
            </a:r>
            <a:r>
              <a:rPr lang="pl-PL" dirty="0" smtClean="0"/>
              <a:t>/biały </a:t>
            </a:r>
            <a:r>
              <a:rPr lang="pl-PL" dirty="0"/>
              <a:t>ukoronowany lew z lewej strony godła. Skrzydło i labry ozdobione są złotymi lipowymi liśćmi.</a:t>
            </a:r>
          </a:p>
          <a:p>
            <a:pPr algn="just">
              <a:lnSpc>
                <a:spcPct val="150000"/>
              </a:lnSpc>
            </a:pPr>
            <a:r>
              <a:rPr lang="pl-PL" dirty="0" smtClean="0"/>
              <a:t>Używanie </a:t>
            </a:r>
            <a:r>
              <a:rPr lang="pl-PL" dirty="0"/>
              <a:t>herbu </a:t>
            </a:r>
            <a:r>
              <a:rPr lang="pl-PL" dirty="0" smtClean="0"/>
              <a:t>miasta </a:t>
            </a:r>
            <a:r>
              <a:rPr lang="pl-PL" dirty="0"/>
              <a:t>zastrzeżone jest dla Nadburmistrza i Rady Miejskiej. Herbu miasta używają wszystkie urzędy i organy </a:t>
            </a:r>
            <a:r>
              <a:rPr lang="pl-PL" dirty="0" err="1"/>
              <a:t>admistracji</a:t>
            </a:r>
            <a:r>
              <a:rPr lang="pl-PL" dirty="0"/>
              <a:t> miasta </a:t>
            </a:r>
            <a:r>
              <a:rPr lang="pl-PL" dirty="0" err="1" smtClean="0"/>
              <a:t>Görlitz</a:t>
            </a:r>
            <a:r>
              <a:rPr lang="pl-PL" dirty="0" smtClean="0"/>
              <a:t>.</a:t>
            </a:r>
          </a:p>
          <a:p>
            <a:pPr algn="just">
              <a:lnSpc>
                <a:spcPct val="150000"/>
              </a:lnSpc>
            </a:pPr>
            <a:endParaRPr lang="pl-PL" dirty="0"/>
          </a:p>
          <a:p>
            <a:pPr algn="just">
              <a:lnSpc>
                <a:spcPct val="150000"/>
              </a:lnSpc>
            </a:pPr>
            <a:r>
              <a:rPr lang="pl-PL" dirty="0"/>
              <a:t>http://www.goerlitz.de/pl/portret-miasta/historia-miasta/herb-miasta-goerlitz.html</a:t>
            </a:r>
            <a:endParaRPr lang="pl-PL" dirty="0" smtClean="0"/>
          </a:p>
          <a:p>
            <a:pPr algn="just">
              <a:lnSpc>
                <a:spcPct val="150000"/>
              </a:lnSpc>
            </a:pPr>
            <a:endParaRPr lang="pl-PL" dirty="0"/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9456" y="1700808"/>
            <a:ext cx="2867025" cy="3771900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960063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14:reveal dir="r"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4" name="Rectangle 12"/>
          <p:cNvSpPr>
            <a:spLocks noGrp="1" noChangeArrowheads="1"/>
          </p:cNvSpPr>
          <p:nvPr>
            <p:ph type="title" sz="quarter"/>
          </p:nvPr>
        </p:nvSpPr>
        <p:spPr/>
        <p:txBody>
          <a:bodyPr/>
          <a:lstStyle/>
          <a:p>
            <a:r>
              <a:rPr lang="pl-PL" altLang="pl-PL"/>
              <a:t>,,Pałac Kultury’’</a:t>
            </a:r>
          </a:p>
        </p:txBody>
      </p:sp>
      <p:pic>
        <p:nvPicPr>
          <p:cNvPr id="3089" name="Picture 17" descr="dom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17601" y="1600201"/>
            <a:ext cx="4366684" cy="21891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090" name="Picture 18" descr="hej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43000" y="3956050"/>
            <a:ext cx="4318000" cy="2159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091" name="Picture 19" descr="thor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576485" y="1557339"/>
            <a:ext cx="4320116" cy="21859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092" name="Picture 20" descr="cr7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525684" y="3962401"/>
            <a:ext cx="4419600" cy="21637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70772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14:reveal dir="r"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4" name="Rectangle 12"/>
          <p:cNvSpPr>
            <a:spLocks noGrp="1" noChangeArrowheads="1"/>
          </p:cNvSpPr>
          <p:nvPr>
            <p:ph type="title" sz="quarter"/>
          </p:nvPr>
        </p:nvSpPr>
        <p:spPr/>
        <p:txBody>
          <a:bodyPr/>
          <a:lstStyle/>
          <a:p>
            <a:r>
              <a:rPr lang="pl-PL" altLang="pl-PL"/>
              <a:t>,,Pałac Kultury’’</a:t>
            </a:r>
          </a:p>
        </p:txBody>
      </p:sp>
      <p:pic>
        <p:nvPicPr>
          <p:cNvPr id="3089" name="Picture 17" descr="dom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17601" y="1600201"/>
            <a:ext cx="4366684" cy="21891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090" name="Picture 18" descr="hej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43000" y="3956050"/>
            <a:ext cx="4318000" cy="2159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091" name="Picture 19" descr="thor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576485" y="1557339"/>
            <a:ext cx="4320116" cy="21859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092" name="Picture 20" descr="cr7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525684" y="3962401"/>
            <a:ext cx="4419600" cy="21637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70772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14:reveal dir="r"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l-PL" altLang="pl-PL"/>
              <a:t>,,Kościół’’</a:t>
            </a:r>
          </a:p>
        </p:txBody>
      </p:sp>
      <p:pic>
        <p:nvPicPr>
          <p:cNvPr id="21512" name="Picture 8" descr="awsd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24418" y="1844675"/>
            <a:ext cx="5759449" cy="46799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1513" name="Picture 9" descr="edjkef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671734" y="1844675"/>
            <a:ext cx="4417484" cy="193833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1514" name="Picture 10" descr="kapitan ameryka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697134" y="3941763"/>
            <a:ext cx="4383617" cy="218916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40033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14:reveal dir="r"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60" name="Rectangle 8"/>
          <p:cNvSpPr>
            <a:spLocks noGrp="1" noChangeArrowheads="1"/>
          </p:cNvSpPr>
          <p:nvPr>
            <p:ph type="title" sz="quarter"/>
          </p:nvPr>
        </p:nvSpPr>
        <p:spPr/>
        <p:txBody>
          <a:bodyPr/>
          <a:lstStyle/>
          <a:p>
            <a:r>
              <a:rPr lang="pl-PL" altLang="pl-PL"/>
              <a:t>,,Kościół’’</a:t>
            </a:r>
          </a:p>
        </p:txBody>
      </p:sp>
      <p:pic>
        <p:nvPicPr>
          <p:cNvPr id="23565" name="Picture 13" descr="fdeggf1q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69951" y="1600201"/>
            <a:ext cx="4864100" cy="21891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3566" name="Picture 14" descr="ftgd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942667" y="1600201"/>
            <a:ext cx="3892551" cy="21891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3567" name="Picture 15" descr="vdcghsytdddddddddd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12285" y="4005263"/>
            <a:ext cx="4895849" cy="230346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3568" name="Picture 16" descr="jyu7fvd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942667" y="3941763"/>
            <a:ext cx="3892551" cy="218916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38562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14:reveal dir="r"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Filmowe miasto…</a:t>
            </a:r>
            <a:endParaRPr lang="pl-PL" dirty="0"/>
          </a:p>
        </p:txBody>
      </p:sp>
      <p:sp>
        <p:nvSpPr>
          <p:cNvPr id="3" name="Prostokąt 2"/>
          <p:cNvSpPr/>
          <p:nvPr/>
        </p:nvSpPr>
        <p:spPr>
          <a:xfrm>
            <a:off x="911424" y="2690336"/>
            <a:ext cx="568863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l-PL" dirty="0" err="1"/>
              <a:t>Goerlitz</a:t>
            </a:r>
            <a:r>
              <a:rPr lang="pl-PL" dirty="0"/>
              <a:t> szczyci się największą ilością zabytków z wielu epok. Oprócz turystów </a:t>
            </a:r>
            <a:r>
              <a:rPr lang="pl-PL" dirty="0" smtClean="0"/>
              <a:t>(w </a:t>
            </a:r>
            <a:r>
              <a:rPr lang="pl-PL" dirty="0"/>
              <a:t>tym wielu z </a:t>
            </a:r>
            <a:r>
              <a:rPr lang="pl-PL" dirty="0" smtClean="0"/>
              <a:t>Polski), </a:t>
            </a:r>
            <a:r>
              <a:rPr lang="pl-PL" dirty="0"/>
              <a:t>którzy przybywają podziwiać odrestaurowane dzieła miast przedzielonych Nysą Łużycką czyli </a:t>
            </a:r>
            <a:r>
              <a:rPr lang="pl-PL" dirty="0" err="1"/>
              <a:t>Goerlitz</a:t>
            </a:r>
            <a:r>
              <a:rPr lang="pl-PL" dirty="0"/>
              <a:t> i </a:t>
            </a:r>
            <a:r>
              <a:rPr lang="pl-PL" dirty="0" smtClean="0"/>
              <a:t>Zgorzelca, nasze rejony odwiedzają </a:t>
            </a:r>
            <a:r>
              <a:rPr lang="pl-PL" dirty="0"/>
              <a:t>również filmowcy z całego świata. </a:t>
            </a:r>
            <a:endParaRPr lang="pl-PL" dirty="0" smtClean="0"/>
          </a:p>
          <a:p>
            <a:pPr algn="just">
              <a:lnSpc>
                <a:spcPct val="150000"/>
              </a:lnSpc>
            </a:pPr>
            <a:endParaRPr lang="pl-PL" dirty="0"/>
          </a:p>
          <a:p>
            <a:pPr algn="just">
              <a:lnSpc>
                <a:spcPct val="150000"/>
              </a:lnSpc>
            </a:pPr>
            <a:r>
              <a:rPr lang="pl-PL" dirty="0" smtClean="0"/>
              <a:t>Fot. Edyta Byczek</a:t>
            </a:r>
            <a:endParaRPr lang="pl-PL" dirty="0"/>
          </a:p>
        </p:txBody>
      </p:sp>
      <p:pic>
        <p:nvPicPr>
          <p:cNvPr id="1026" name="Picture 2" descr="C:\Users\user\Desktop\schody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2185" y="332657"/>
            <a:ext cx="3456384" cy="5904656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961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14:reveal dir="r"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Filmowe miasto</a:t>
            </a:r>
            <a:endParaRPr lang="pl-PL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6040" y="1772816"/>
            <a:ext cx="5101225" cy="402447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Prostokąt 3"/>
          <p:cNvSpPr/>
          <p:nvPr/>
        </p:nvSpPr>
        <p:spPr>
          <a:xfrm>
            <a:off x="767408" y="2690336"/>
            <a:ext cx="4968552" cy="37777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l-PL" dirty="0"/>
              <a:t>Kręcono tutaj sceny m.in. do </a:t>
            </a:r>
            <a:r>
              <a:rPr lang="pl-PL" dirty="0" smtClean="0"/>
              <a:t>„Bękartów wojny" </a:t>
            </a:r>
            <a:r>
              <a:rPr lang="pl-PL" dirty="0"/>
              <a:t>Quentina Tarantino, </a:t>
            </a:r>
            <a:r>
              <a:rPr lang="pl-PL" dirty="0" smtClean="0"/>
              <a:t>„Lektora" </a:t>
            </a:r>
            <a:r>
              <a:rPr lang="pl-PL" dirty="0"/>
              <a:t>Stephena </a:t>
            </a:r>
            <a:r>
              <a:rPr lang="pl-PL" dirty="0" err="1"/>
              <a:t>Daldry'ego</a:t>
            </a:r>
            <a:r>
              <a:rPr lang="pl-PL" dirty="0"/>
              <a:t>, </a:t>
            </a:r>
            <a:r>
              <a:rPr lang="pl-PL" dirty="0" smtClean="0"/>
              <a:t>„Złodziejki książek" </a:t>
            </a:r>
            <a:r>
              <a:rPr lang="pl-PL" dirty="0"/>
              <a:t>Briana Percivala, </a:t>
            </a:r>
            <a:r>
              <a:rPr lang="pl-PL" dirty="0" smtClean="0"/>
              <a:t> „Obrońców skarbów" </a:t>
            </a:r>
            <a:r>
              <a:rPr lang="pl-PL" dirty="0"/>
              <a:t>George'a </a:t>
            </a:r>
            <a:r>
              <a:rPr lang="pl-PL" dirty="0" err="1"/>
              <a:t>Clooney'a</a:t>
            </a:r>
            <a:r>
              <a:rPr lang="pl-PL" dirty="0"/>
              <a:t> </a:t>
            </a:r>
            <a:r>
              <a:rPr lang="pl-PL" dirty="0" smtClean="0"/>
              <a:t> i „The Grand </a:t>
            </a:r>
            <a:r>
              <a:rPr lang="pl-PL" dirty="0" err="1" smtClean="0"/>
              <a:t>Budapest</a:t>
            </a:r>
            <a:r>
              <a:rPr lang="pl-PL" dirty="0" smtClean="0"/>
              <a:t> Hotel" </a:t>
            </a:r>
            <a:r>
              <a:rPr lang="pl-PL" dirty="0" err="1"/>
              <a:t>Wesa</a:t>
            </a:r>
            <a:r>
              <a:rPr lang="pl-PL" dirty="0"/>
              <a:t> </a:t>
            </a:r>
            <a:r>
              <a:rPr lang="pl-PL" dirty="0" smtClean="0"/>
              <a:t>Andersona. Zdjęcie po prawej stronie to właśnie kadr z </a:t>
            </a:r>
            <a:r>
              <a:rPr lang="pl-PL" dirty="0"/>
              <a:t>filmu  </a:t>
            </a:r>
            <a:r>
              <a:rPr lang="pl-PL" dirty="0" smtClean="0"/>
              <a:t>„The </a:t>
            </a:r>
            <a:r>
              <a:rPr lang="pl-PL" dirty="0"/>
              <a:t>Grand </a:t>
            </a:r>
            <a:r>
              <a:rPr lang="pl-PL" dirty="0" err="1"/>
              <a:t>Budapest</a:t>
            </a:r>
            <a:r>
              <a:rPr lang="pl-PL" dirty="0"/>
              <a:t> </a:t>
            </a:r>
            <a:r>
              <a:rPr lang="pl-PL" dirty="0" smtClean="0"/>
              <a:t>Hotel”.</a:t>
            </a:r>
          </a:p>
          <a:p>
            <a:pPr algn="just">
              <a:lnSpc>
                <a:spcPct val="150000"/>
              </a:lnSpc>
            </a:pP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529853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14:reveal dir="r"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 err="1" smtClean="0"/>
              <a:t>Jakuby</a:t>
            </a:r>
            <a:r>
              <a:rPr lang="pl-PL" dirty="0" smtClean="0"/>
              <a:t> - Święto </a:t>
            </a:r>
            <a:r>
              <a:rPr lang="pl-PL" dirty="0"/>
              <a:t>S</a:t>
            </a:r>
            <a:r>
              <a:rPr lang="pl-PL" dirty="0" smtClean="0"/>
              <a:t>tarego Miasta </a:t>
            </a:r>
            <a:endParaRPr lang="pl-PL" dirty="0"/>
          </a:p>
        </p:txBody>
      </p:sp>
      <p:sp>
        <p:nvSpPr>
          <p:cNvPr id="3" name="Prostokąt 2"/>
          <p:cNvSpPr/>
          <p:nvPr/>
        </p:nvSpPr>
        <p:spPr>
          <a:xfrm>
            <a:off x="407368" y="2136339"/>
            <a:ext cx="720080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l-PL" dirty="0"/>
              <a:t>Święto klimatem nawiązuje do czasów, w których na Przedmieściu Nyskim – zgorzeleckiej Starówce mieszkał i pracował Jakub </a:t>
            </a:r>
            <a:r>
              <a:rPr lang="pl-PL" dirty="0" err="1" smtClean="0"/>
              <a:t>Boehme</a:t>
            </a:r>
            <a:r>
              <a:rPr lang="pl-PL" dirty="0"/>
              <a:t>. W obydwu miastach ( Polskim i Niemieckim) odbywa się wiele koncertów, spektakli, rzemieślnicy prezentują swoje rękodzieło nawiązując do dawnych epok. Istotnym elementem jarmarku ( targu średniowiecznego) jest część historyczna obejmująca osady rycerskie i słowiańskie prezentowanego przez bractwa rycerskie</a:t>
            </a:r>
            <a:r>
              <a:rPr lang="pl-PL" dirty="0" smtClean="0"/>
              <a:t>.</a:t>
            </a:r>
          </a:p>
          <a:p>
            <a:pPr algn="just">
              <a:lnSpc>
                <a:spcPct val="150000"/>
              </a:lnSpc>
            </a:pPr>
            <a:endParaRPr lang="pl-PL" dirty="0" smtClean="0"/>
          </a:p>
          <a:p>
            <a:pPr algn="just">
              <a:lnSpc>
                <a:spcPct val="150000"/>
              </a:lnSpc>
            </a:pPr>
            <a:r>
              <a:rPr lang="pl-PL" sz="1200" dirty="0" smtClean="0"/>
              <a:t>http</a:t>
            </a:r>
            <a:r>
              <a:rPr lang="pl-PL" sz="1200" dirty="0"/>
              <a:t>://jakuby.eu/index.php?option=com_content&amp;view=category&amp;layout=blog&amp;id=50&amp;Itemid=63</a:t>
            </a:r>
            <a:r>
              <a:rPr lang="pl-PL" dirty="0" smtClean="0"/>
              <a:t>				</a:t>
            </a:r>
            <a:endParaRPr lang="pl-PL" dirty="0"/>
          </a:p>
        </p:txBody>
      </p:sp>
      <p:pic>
        <p:nvPicPr>
          <p:cNvPr id="4099" name="Picture 3" descr="C:\Users\user\Desktop\P107043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2224" y="1556792"/>
            <a:ext cx="3096344" cy="4884157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1012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14:reveal dir="r"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 err="1" smtClean="0"/>
              <a:t>Jakuby</a:t>
            </a:r>
            <a:r>
              <a:rPr lang="pl-PL" dirty="0" smtClean="0"/>
              <a:t> – Święto </a:t>
            </a:r>
            <a:r>
              <a:rPr lang="pl-PL" dirty="0"/>
              <a:t>S</a:t>
            </a:r>
            <a:r>
              <a:rPr lang="pl-PL" dirty="0" smtClean="0"/>
              <a:t>tarego Miasta</a:t>
            </a:r>
            <a:endParaRPr lang="pl-PL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732" y="1988840"/>
            <a:ext cx="5126824" cy="2880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 descr="C:\Users\user\Desktop\P107044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7968" y="2466528"/>
            <a:ext cx="5935531" cy="3338736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rostokąt 3"/>
          <p:cNvSpPr/>
          <p:nvPr/>
        </p:nvSpPr>
        <p:spPr>
          <a:xfrm>
            <a:off x="1287201" y="3110434"/>
            <a:ext cx="5864484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pl-PL" dirty="0" smtClean="0"/>
          </a:p>
          <a:p>
            <a:endParaRPr lang="pl-PL" dirty="0"/>
          </a:p>
          <a:p>
            <a:endParaRPr lang="pl-PL" dirty="0" smtClean="0"/>
          </a:p>
          <a:p>
            <a:endParaRPr lang="pl-PL" dirty="0"/>
          </a:p>
          <a:p>
            <a:endParaRPr lang="pl-PL" dirty="0" smtClean="0"/>
          </a:p>
          <a:p>
            <a:endParaRPr lang="pl-PL" dirty="0"/>
          </a:p>
          <a:p>
            <a:endParaRPr lang="pl-PL" dirty="0" smtClean="0"/>
          </a:p>
          <a:p>
            <a:endParaRPr lang="pl-PL" dirty="0"/>
          </a:p>
          <a:p>
            <a:r>
              <a:rPr lang="pl-PL" dirty="0" smtClean="0"/>
              <a:t>Fot</a:t>
            </a:r>
            <a:r>
              <a:rPr lang="pl-PL" dirty="0"/>
              <a:t>. Edyta Byczek</a:t>
            </a:r>
          </a:p>
        </p:txBody>
      </p:sp>
    </p:spTree>
    <p:extLst>
      <p:ext uri="{BB962C8B-B14F-4D97-AF65-F5344CB8AC3E}">
        <p14:creationId xmlns:p14="http://schemas.microsoft.com/office/powerpoint/2010/main" val="2870159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14:reveal dir="r"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 err="1">
                <a:solidFill>
                  <a:srgbClr val="B2D0B4"/>
                </a:solidFill>
              </a:rPr>
              <a:t>Jakuby</a:t>
            </a:r>
            <a:r>
              <a:rPr lang="pl-PL" dirty="0">
                <a:solidFill>
                  <a:srgbClr val="B2D0B4"/>
                </a:solidFill>
              </a:rPr>
              <a:t> - Święto Starego Miasta </a:t>
            </a:r>
            <a:endParaRPr lang="pl-PL" dirty="0"/>
          </a:p>
        </p:txBody>
      </p:sp>
      <p:sp>
        <p:nvSpPr>
          <p:cNvPr id="3" name="Prostokąt 2"/>
          <p:cNvSpPr/>
          <p:nvPr/>
        </p:nvSpPr>
        <p:spPr>
          <a:xfrm>
            <a:off x="1631504" y="1772816"/>
            <a:ext cx="5616624" cy="38318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endParaRPr lang="pl-PL" dirty="0" smtClean="0"/>
          </a:p>
          <a:p>
            <a:pPr algn="just">
              <a:lnSpc>
                <a:spcPct val="150000"/>
              </a:lnSpc>
            </a:pPr>
            <a:r>
              <a:rPr lang="pl-PL" dirty="0" smtClean="0"/>
              <a:t>Co </a:t>
            </a:r>
            <a:r>
              <a:rPr lang="pl-PL" dirty="0"/>
              <a:t>roku bawimy się razem z naszymi sąsiadami, którzy w tym samym czasie obchodzą święto swojej przepięknej starówki. Dzięki wspólnym takim imprezom granice coraz bardziej się zacierają, a bliźniacze miasta staja się jednym wielkim EUROPA-MIASTEM</a:t>
            </a:r>
            <a:r>
              <a:rPr lang="pl-PL" dirty="0" smtClean="0"/>
              <a:t>.</a:t>
            </a:r>
          </a:p>
          <a:p>
            <a:pPr algn="just">
              <a:lnSpc>
                <a:spcPct val="150000"/>
              </a:lnSpc>
            </a:pPr>
            <a:endParaRPr lang="pl-PL" dirty="0"/>
          </a:p>
          <a:p>
            <a:pPr algn="just">
              <a:lnSpc>
                <a:spcPct val="150000"/>
              </a:lnSpc>
            </a:pPr>
            <a:r>
              <a:rPr lang="pl-PL" dirty="0" smtClean="0"/>
              <a:t>			         Fot. Edyta Byczek</a:t>
            </a:r>
            <a:endParaRPr lang="pl-PL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2264" y="1484784"/>
            <a:ext cx="2787123" cy="4954885"/>
          </a:xfrm>
          <a:prstGeom prst="rect">
            <a:avLst/>
          </a:prstGeom>
          <a:noFill/>
          <a:ln>
            <a:noFill/>
          </a:ln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38021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14:reveal dir="r"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ITY SKETCH 16X9">
  <a:themeElements>
    <a:clrScheme name="CitySketch">
      <a:dk1>
        <a:srgbClr val="3D372E"/>
      </a:dk1>
      <a:lt1>
        <a:sysClr val="window" lastClr="FFFFFF"/>
      </a:lt1>
      <a:dk2>
        <a:srgbClr val="000000"/>
      </a:dk2>
      <a:lt2>
        <a:srgbClr val="E0ECE1"/>
      </a:lt2>
      <a:accent1>
        <a:srgbClr val="B2D0B4"/>
      </a:accent1>
      <a:accent2>
        <a:srgbClr val="88A5BA"/>
      </a:accent2>
      <a:accent3>
        <a:srgbClr val="909F5F"/>
      </a:accent3>
      <a:accent4>
        <a:srgbClr val="C9A057"/>
      </a:accent4>
      <a:accent5>
        <a:srgbClr val="DA7D60"/>
      </a:accent5>
      <a:accent6>
        <a:srgbClr val="978975"/>
      </a:accent6>
      <a:hlink>
        <a:srgbClr val="C9A057"/>
      </a:hlink>
      <a:folHlink>
        <a:srgbClr val="978975"/>
      </a:folHlink>
    </a:clrScheme>
    <a:fontScheme name="Century Schoolbook">
      <a:maj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CitySketch">
      <a:dk1>
        <a:srgbClr val="3D372E"/>
      </a:dk1>
      <a:lt1>
        <a:sysClr val="window" lastClr="FFFFFF"/>
      </a:lt1>
      <a:dk2>
        <a:srgbClr val="000000"/>
      </a:dk2>
      <a:lt2>
        <a:srgbClr val="E0ECE1"/>
      </a:lt2>
      <a:accent1>
        <a:srgbClr val="B2D0B4"/>
      </a:accent1>
      <a:accent2>
        <a:srgbClr val="88A5BA"/>
      </a:accent2>
      <a:accent3>
        <a:srgbClr val="909F5F"/>
      </a:accent3>
      <a:accent4>
        <a:srgbClr val="C9A057"/>
      </a:accent4>
      <a:accent5>
        <a:srgbClr val="DA7D60"/>
      </a:accent5>
      <a:accent6>
        <a:srgbClr val="978975"/>
      </a:accent6>
      <a:hlink>
        <a:srgbClr val="C9A057"/>
      </a:hlink>
      <a:folHlink>
        <a:srgbClr val="978975"/>
      </a:folHlink>
    </a:clrScheme>
    <a:fontScheme name="Century Schoolbook">
      <a:maj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CitySketch">
      <a:dk1>
        <a:srgbClr val="3D372E"/>
      </a:dk1>
      <a:lt1>
        <a:sysClr val="window" lastClr="FFFFFF"/>
      </a:lt1>
      <a:dk2>
        <a:srgbClr val="000000"/>
      </a:dk2>
      <a:lt2>
        <a:srgbClr val="E0ECE1"/>
      </a:lt2>
      <a:accent1>
        <a:srgbClr val="B2D0B4"/>
      </a:accent1>
      <a:accent2>
        <a:srgbClr val="88A5BA"/>
      </a:accent2>
      <a:accent3>
        <a:srgbClr val="909F5F"/>
      </a:accent3>
      <a:accent4>
        <a:srgbClr val="C9A057"/>
      </a:accent4>
      <a:accent5>
        <a:srgbClr val="DA7D60"/>
      </a:accent5>
      <a:accent6>
        <a:srgbClr val="978975"/>
      </a:accent6>
      <a:hlink>
        <a:srgbClr val="C9A057"/>
      </a:hlink>
      <a:folHlink>
        <a:srgbClr val="978975"/>
      </a:folHlink>
    </a:clrScheme>
    <a:fontScheme name="Century Schoolbook">
      <a:maj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839827B5-A90F-45DE-9A48-E01BF3AFCC9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1468</Words>
  <Application>Microsoft Office PowerPoint</Application>
  <PresentationFormat>Niestandardowy</PresentationFormat>
  <Paragraphs>109</Paragraphs>
  <Slides>43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43</vt:i4>
      </vt:variant>
    </vt:vector>
  </HeadingPairs>
  <TitlesOfParts>
    <vt:vector size="44" baseType="lpstr">
      <vt:lpstr>CITY SKETCH 16X9</vt:lpstr>
      <vt:lpstr>        Goerlitz / Zgorzelec –  bliźniacze miasta </vt:lpstr>
      <vt:lpstr>Herby miast</vt:lpstr>
      <vt:lpstr> Herby miast</vt:lpstr>
      <vt:lpstr>Herby miast</vt:lpstr>
      <vt:lpstr>Filmowe miasto…</vt:lpstr>
      <vt:lpstr>Filmowe miasto</vt:lpstr>
      <vt:lpstr>Jakuby - Święto Starego Miasta </vt:lpstr>
      <vt:lpstr>Jakuby – Święto Starego Miasta</vt:lpstr>
      <vt:lpstr>Jakuby - Święto Starego Miasta </vt:lpstr>
      <vt:lpstr>Jakub Boehme</vt:lpstr>
      <vt:lpstr>ZABYTKI ZGORZELEC/GÖRLITZ</vt:lpstr>
      <vt:lpstr>Prezentacja programu PowerPoint</vt:lpstr>
      <vt:lpstr>Prezentacja programu PowerPoint</vt:lpstr>
      <vt:lpstr>Prezentacja programu PowerPoint</vt:lpstr>
      <vt:lpstr>Prezentacja programu PowerPoint</vt:lpstr>
      <vt:lpstr>Most staromiejski w Zgorzelcu/Görlitz </vt:lpstr>
      <vt:lpstr>WYKONAŁA  UCZ.KL IIIC ALA     MATUSZCZYK</vt:lpstr>
      <vt:lpstr>Prezentacja programu PowerPoint</vt:lpstr>
      <vt:lpstr>Prezentacja programu PowerPoint</vt:lpstr>
      <vt:lpstr>Prezentacja programu PowerPoint</vt:lpstr>
      <vt:lpstr>Prezentacja programu PowerPoint</vt:lpstr>
      <vt:lpstr>   „Most Staromiejski Görlitz” wykonała Martyna Mazur</vt:lpstr>
      <vt:lpstr>.  </vt:lpstr>
      <vt:lpstr>„Zgorzelec’’</vt:lpstr>
      <vt:lpstr>Prezentacja programu PowerPoint</vt:lpstr>
      <vt:lpstr>Miejski Dom Kultury</vt:lpstr>
      <vt:lpstr>Cmentarz Wojskowy i byłe Koszary</vt:lpstr>
      <vt:lpstr>Kościół św. Bonifacego i Jana Chrzciciela</vt:lpstr>
      <vt:lpstr>Byłe Kasyno Oficerskie</vt:lpstr>
      <vt:lpstr>Park</vt:lpstr>
      <vt:lpstr>Mosty Graniczne</vt:lpstr>
      <vt:lpstr>Szkoła Podstawowa nr 3 Zgorzelec</vt:lpstr>
      <vt:lpstr>Skwer ks. Jerzego Popiełuszki</vt:lpstr>
      <vt:lpstr>Źródło pobranych zdjęć. </vt:lpstr>
      <vt:lpstr>Pomnik Orła Kuba Bem</vt:lpstr>
      <vt:lpstr>Wykonał Julian Adamowicz </vt:lpstr>
      <vt:lpstr>„Zgorzelec”</vt:lpstr>
      <vt:lpstr>Akwedukt z gotyckimi wieżyczkami    </vt:lpstr>
      <vt:lpstr>,,Zgorzelec’’</vt:lpstr>
      <vt:lpstr>,,Pałac Kultury’’</vt:lpstr>
      <vt:lpstr>,,Pałac Kultury’’</vt:lpstr>
      <vt:lpstr>,,Kościół’’</vt:lpstr>
      <vt:lpstr>,,Kościół’’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2015-04-09T16:01:48Z</dcterms:created>
  <dcterms:modified xsi:type="dcterms:W3CDTF">2015-06-02T20:45:07Z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TC030310109991</vt:lpwstr>
  </property>
</Properties>
</file>