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3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49" d="100"/>
          <a:sy n="49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09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pl-PL" smtClean="0"/>
              <a:t>2015-05-17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pl-PL" smtClean="0"/>
              <a:pPr/>
              <a:t>2015-05-17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5400" y="5178707"/>
            <a:ext cx="10515598" cy="793762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pl-PL" sz="5200" b="0" i="0" dirty="0" smtClean="0">
                <a:solidFill>
                  <a:schemeClr val="tx1"/>
                </a:solidFill>
                <a:latin typeface="Century Schoolbook"/>
              </a:rPr>
              <a:t/>
            </a:r>
            <a:br>
              <a:rPr lang="pl-PL" sz="5200" b="0" i="0" dirty="0" smtClean="0">
                <a:solidFill>
                  <a:schemeClr val="tx1"/>
                </a:solidFill>
                <a:latin typeface="Century Schoolbook"/>
              </a:rPr>
            </a:br>
            <a:r>
              <a:rPr lang="pl-PL" dirty="0">
                <a:latin typeface="Century Schoolbook"/>
              </a:rPr>
              <a:t/>
            </a:r>
            <a:br>
              <a:rPr lang="pl-PL" dirty="0">
                <a:latin typeface="Century Schoolbook"/>
              </a:rPr>
            </a:br>
            <a:r>
              <a:rPr lang="pl-PL" dirty="0" smtClean="0">
                <a:latin typeface="Century Schoolbook"/>
              </a:rPr>
              <a:t/>
            </a:r>
            <a:br>
              <a:rPr lang="pl-PL" dirty="0" smtClean="0">
                <a:latin typeface="Century Schoolbook"/>
              </a:rPr>
            </a:br>
            <a:r>
              <a:rPr lang="pl-PL" dirty="0" smtClean="0">
                <a:latin typeface="Century Schoolbook"/>
              </a:rPr>
              <a:t/>
            </a:r>
            <a:br>
              <a:rPr lang="pl-PL" dirty="0" smtClean="0">
                <a:latin typeface="Century Schoolbook"/>
              </a:rPr>
            </a:br>
            <a:r>
              <a:rPr lang="pl-PL" dirty="0">
                <a:latin typeface="Century Schoolbook"/>
              </a:rPr>
              <a:t/>
            </a:r>
            <a:br>
              <a:rPr lang="pl-PL" dirty="0">
                <a:latin typeface="Century Schoolbook"/>
              </a:rPr>
            </a:br>
            <a:r>
              <a:rPr lang="pl-PL" dirty="0" smtClean="0">
                <a:latin typeface="Century Schoolbook"/>
              </a:rPr>
              <a:t/>
            </a:r>
            <a:br>
              <a:rPr lang="pl-PL" dirty="0" smtClean="0">
                <a:latin typeface="Century Schoolbook"/>
              </a:rPr>
            </a:br>
            <a:r>
              <a:rPr lang="pl-PL" dirty="0">
                <a:latin typeface="Century Schoolbook"/>
              </a:rPr>
              <a:t/>
            </a:r>
            <a:br>
              <a:rPr lang="pl-PL" dirty="0">
                <a:latin typeface="Century Schoolbook"/>
              </a:rPr>
            </a:br>
            <a:r>
              <a:rPr lang="pl-PL" dirty="0" smtClean="0">
                <a:latin typeface="Century Schoolbook"/>
              </a:rPr>
              <a:t/>
            </a:r>
            <a:br>
              <a:rPr lang="pl-PL" dirty="0" smtClean="0">
                <a:latin typeface="Century Schoolbook"/>
              </a:rPr>
            </a:br>
            <a:r>
              <a:rPr lang="pl-PL" sz="5200" b="0" i="0" dirty="0" err="1" smtClean="0">
                <a:solidFill>
                  <a:schemeClr val="tx1"/>
                </a:solidFill>
                <a:latin typeface="Century Schoolbook"/>
              </a:rPr>
              <a:t>Goerlitz</a:t>
            </a:r>
            <a:r>
              <a:rPr lang="pl-PL" sz="5200" b="0" i="0" dirty="0" smtClean="0">
                <a:solidFill>
                  <a:schemeClr val="tx1"/>
                </a:solidFill>
                <a:latin typeface="Century Schoolbook"/>
              </a:rPr>
              <a:t> / Zgorzelec – </a:t>
            </a:r>
            <a:br>
              <a:rPr lang="pl-PL" sz="5200" b="0" i="0" dirty="0" smtClean="0">
                <a:solidFill>
                  <a:schemeClr val="tx1"/>
                </a:solidFill>
                <a:latin typeface="Century Schoolbook"/>
              </a:rPr>
            </a:br>
            <a:r>
              <a:rPr lang="pl-PL" sz="5200" b="0" i="0" dirty="0" smtClean="0">
                <a:solidFill>
                  <a:schemeClr val="tx1"/>
                </a:solidFill>
                <a:latin typeface="Century Schoolbook"/>
              </a:rPr>
              <a:t>bliźniacze miasta</a:t>
            </a:r>
            <a:br>
              <a:rPr lang="pl-PL" sz="5200" b="0" i="0" dirty="0" smtClean="0">
                <a:solidFill>
                  <a:schemeClr val="tx1"/>
                </a:solidFill>
                <a:latin typeface="Century Schoolbook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B2D0B4"/>
                </a:solidFill>
              </a:rPr>
              <a:t>Tatiana Byczek      </a:t>
            </a:r>
            <a:r>
              <a:rPr lang="pl-PL" dirty="0">
                <a:solidFill>
                  <a:srgbClr val="B2D0B4"/>
                </a:solidFill>
              </a:rPr>
              <a:t>klasa III </a:t>
            </a:r>
            <a:r>
              <a:rPr lang="pl-PL" dirty="0" smtClean="0">
                <a:solidFill>
                  <a:srgbClr val="B2D0B4"/>
                </a:solidFill>
              </a:rPr>
              <a:t>c       </a:t>
            </a:r>
            <a:r>
              <a:rPr lang="pl-PL" dirty="0">
                <a:solidFill>
                  <a:srgbClr val="B2D0B4"/>
                </a:solidFill>
              </a:rPr>
              <a:t>SP 3 </a:t>
            </a:r>
            <a:r>
              <a:rPr lang="pl-PL" dirty="0" smtClean="0">
                <a:solidFill>
                  <a:srgbClr val="B2D0B4"/>
                </a:solidFill>
              </a:rPr>
              <a:t>Zgorzelec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Jakub </a:t>
            </a:r>
            <a:r>
              <a:rPr lang="pl-PL" dirty="0" err="1" smtClean="0"/>
              <a:t>Boehme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79376" y="1772817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ur. 1575 w Starym Zawidowie, zm. 17 </a:t>
            </a:r>
            <a:r>
              <a:rPr lang="pl-PL" dirty="0" smtClean="0"/>
              <a:t>listopada  1624     </a:t>
            </a:r>
          </a:p>
          <a:p>
            <a:pPr algn="just"/>
            <a:r>
              <a:rPr lang="pl-PL" dirty="0" smtClean="0"/>
              <a:t>w </a:t>
            </a:r>
            <a:r>
              <a:rPr lang="pl-PL" dirty="0" err="1" smtClean="0"/>
              <a:t>Görlitz</a:t>
            </a:r>
            <a:r>
              <a:rPr lang="pl-PL" dirty="0" smtClean="0"/>
              <a:t> - niemiecki  mistyk  i  filozof  </a:t>
            </a:r>
            <a:r>
              <a:rPr lang="pl-PL" dirty="0"/>
              <a:t>religii</a:t>
            </a:r>
            <a:r>
              <a:rPr lang="pl-PL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err="1" smtClean="0"/>
              <a:t>Böhme</a:t>
            </a:r>
            <a:r>
              <a:rPr lang="pl-PL" dirty="0" smtClean="0"/>
              <a:t> </a:t>
            </a:r>
            <a:r>
              <a:rPr lang="pl-PL" dirty="0"/>
              <a:t>był mistrzem szewskim w </a:t>
            </a:r>
            <a:r>
              <a:rPr lang="pl-PL" dirty="0" err="1" smtClean="0"/>
              <a:t>Goerlitz</a:t>
            </a:r>
            <a:r>
              <a:rPr lang="pl-PL" dirty="0" smtClean="0"/>
              <a:t>, nie mającym </a:t>
            </a:r>
            <a:r>
              <a:rPr lang="pl-PL" dirty="0"/>
              <a:t>prawie żadnego wykształcenia. Nazywano go </a:t>
            </a:r>
            <a:r>
              <a:rPr lang="pl-PL" i="1" dirty="0"/>
              <a:t>fanatycznym szewcem</a:t>
            </a:r>
            <a:r>
              <a:rPr lang="pl-PL" dirty="0"/>
              <a:t>. Czytał na własną rękę </a:t>
            </a:r>
            <a:r>
              <a:rPr lang="pl-PL" dirty="0" smtClean="0"/>
              <a:t>Biblię, </a:t>
            </a:r>
            <a:r>
              <a:rPr lang="pl-PL" dirty="0" err="1" smtClean="0"/>
              <a:t>Paracelsusa</a:t>
            </a:r>
            <a:r>
              <a:rPr lang="pl-PL" dirty="0" smtClean="0"/>
              <a:t> </a:t>
            </a:r>
            <a:r>
              <a:rPr lang="pl-PL" dirty="0"/>
              <a:t>i mistykę kabalistyczną, a źródłem swych pism uczynił własne wizje rzeczywistości duchowej. W Zgorzelcu, przy nadbrzeżu Nysy Łużyckiej, zachował się dom w którym mieszkał </a:t>
            </a:r>
            <a:r>
              <a:rPr lang="pl-PL" dirty="0" err="1"/>
              <a:t>Böhme</a:t>
            </a:r>
            <a:r>
              <a:rPr lang="pl-PL" dirty="0"/>
              <a:t>. Został on odnowiony i obecnie znajduje się tam siedziba Stowarzyszenia </a:t>
            </a:r>
            <a:r>
              <a:rPr lang="pl-PL" dirty="0" err="1" smtClean="0"/>
              <a:t>Euroopera</a:t>
            </a:r>
            <a:r>
              <a:rPr lang="pl-PL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http</a:t>
            </a:r>
            <a:r>
              <a:rPr lang="pl-PL" dirty="0"/>
              <a:t>://pl.wikipedia.org/wiki/Jakub_B%C3%B6hme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556792"/>
            <a:ext cx="4595874" cy="493119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2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Herby miast</a:t>
            </a:r>
            <a:endParaRPr lang="pl-PL" dirty="0"/>
          </a:p>
        </p:txBody>
      </p:sp>
      <p:pic>
        <p:nvPicPr>
          <p:cNvPr id="4" name="Obraz 3" descr="http://upload.wikimedia.org/wikipedia/commons/thumb/2/23/POL_Zgorzelec_COA.svg/744px-POL_Zgorzelec_COA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916832"/>
            <a:ext cx="3639143" cy="43204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Prostokąt 5"/>
          <p:cNvSpPr/>
          <p:nvPr/>
        </p:nvSpPr>
        <p:spPr>
          <a:xfrm>
            <a:off x="5015880" y="2413338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rgbClr val="FFFF00"/>
                </a:solidFill>
              </a:rPr>
              <a:t>Herb Zgorzelca </a:t>
            </a:r>
            <a:r>
              <a:rPr lang="pl-PL" dirty="0"/>
              <a:t>– tarcza herbowa herbu jest niebieska. Z lewej i prawej strony tarczy umieszczone są mury i baszty barwy białej. Między murami na górze umieszczony jest hełm i skrzydło orła barwy stalowej. W dolnej części tarczy umieszczony jest herb Dolnego Śląska (tarcza </a:t>
            </a:r>
            <a:r>
              <a:rPr lang="pl-PL" dirty="0" smtClean="0"/>
              <a:t>herbowa </a:t>
            </a:r>
            <a:r>
              <a:rPr lang="pl-PL" dirty="0"/>
              <a:t>złota, orzeł czarny). Herb został przyjęty w </a:t>
            </a:r>
            <a:r>
              <a:rPr lang="pl-PL" dirty="0" smtClean="0"/>
              <a:t>1960 roku.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/>
              <a:t>http://pl.wikipedia.org/wiki/Herb_Zgorzelca</a:t>
            </a:r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Herby miast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199456" y="-772150"/>
            <a:ext cx="1058517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 smtClean="0"/>
              <a:t>Miasto </a:t>
            </a:r>
            <a:r>
              <a:rPr lang="pl-PL" dirty="0" err="1" smtClean="0"/>
              <a:t>Görlitz</a:t>
            </a:r>
            <a:r>
              <a:rPr lang="pl-PL" dirty="0" smtClean="0"/>
              <a:t> </a:t>
            </a:r>
            <a:r>
              <a:rPr lang="pl-PL" dirty="0"/>
              <a:t>uznaje </a:t>
            </a:r>
            <a:r>
              <a:rPr lang="pl-PL" dirty="0" smtClean="0"/>
              <a:t>herb </a:t>
            </a:r>
            <a:r>
              <a:rPr lang="pl-PL" dirty="0"/>
              <a:t>nadany 29 </a:t>
            </a:r>
            <a:r>
              <a:rPr lang="pl-PL" dirty="0" smtClean="0"/>
              <a:t>sierpnia </a:t>
            </a:r>
            <a:r>
              <a:rPr lang="pl-PL" dirty="0"/>
              <a:t>1433 przez cesarza Zygmunta Luksemburskiego, wyrażający jego uznanie za zasługi miasta w wojnie husyckiej.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Godło jest podzielone, po lewej stronie na złotym polu ukazany jest czerwony dwugłowy orzeł, po prawej stronie na czerwonym polu na białej podstawie widnieje </a:t>
            </a:r>
            <a:r>
              <a:rPr lang="pl-PL" dirty="0" err="1"/>
              <a:t>srebny</a:t>
            </a:r>
            <a:r>
              <a:rPr lang="pl-PL" dirty="0"/>
              <a:t>/biały lew z podwójnym ogonem, ze złotą koroną, ze złotymi szponami i niebieskim językiem. Lew trzyma w swojej przedniej, prawej łapie a orzeł w swoim dziobie złotą cesarską koronę, która po połowie znajduje się na złotymi i czerwonym polu.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1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Herby miast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55840" y="1859340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Na ozdobnym herbie miasta, na godle osadzony jest </a:t>
            </a:r>
            <a:r>
              <a:rPr lang="pl-PL" dirty="0" smtClean="0"/>
              <a:t>srebrny </a:t>
            </a:r>
            <a:r>
              <a:rPr lang="pl-PL" dirty="0"/>
              <a:t>hełm turniejowy z czerwonym </a:t>
            </a:r>
            <a:r>
              <a:rPr lang="pl-PL" dirty="0" smtClean="0"/>
              <a:t>skrzydłem </a:t>
            </a:r>
            <a:r>
              <a:rPr lang="pl-PL" dirty="0"/>
              <a:t>orła i czerwono-białymi labrami. Na skrzydle znajduje się znów ten sam </a:t>
            </a:r>
            <a:r>
              <a:rPr lang="pl-PL" dirty="0" err="1" smtClean="0"/>
              <a:t>srebny</a:t>
            </a:r>
            <a:r>
              <a:rPr lang="pl-PL" dirty="0" smtClean="0"/>
              <a:t>/biały </a:t>
            </a:r>
            <a:r>
              <a:rPr lang="pl-PL" dirty="0"/>
              <a:t>ukoronowany lew z lewej strony godła. Skrzydło i labry ozdobione są złotymi lipowymi liśćmi.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Używanie </a:t>
            </a:r>
            <a:r>
              <a:rPr lang="pl-PL" dirty="0"/>
              <a:t>herbu </a:t>
            </a:r>
            <a:r>
              <a:rPr lang="pl-PL" dirty="0" smtClean="0"/>
              <a:t>miasta </a:t>
            </a:r>
            <a:r>
              <a:rPr lang="pl-PL" dirty="0"/>
              <a:t>zastrzeżone jest dla Nadburmistrza i Rady Miejskiej. Herbu miasta używają wszystkie urzędy i organy </a:t>
            </a:r>
            <a:r>
              <a:rPr lang="pl-PL" dirty="0" err="1"/>
              <a:t>admistracji</a:t>
            </a:r>
            <a:r>
              <a:rPr lang="pl-PL" dirty="0"/>
              <a:t> miasta </a:t>
            </a:r>
            <a:r>
              <a:rPr lang="pl-PL" dirty="0" err="1" smtClean="0"/>
              <a:t>Görlitz</a:t>
            </a:r>
            <a:r>
              <a:rPr lang="pl-PL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http://www.goerlitz.de/pl/portret-miasta/historia-miasta/herb-miasta-goerlitz.html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700808"/>
            <a:ext cx="2867025" cy="37719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00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Filmowe miasto…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11424" y="2690336"/>
            <a:ext cx="56886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err="1"/>
              <a:t>Goerlitz</a:t>
            </a:r>
            <a:r>
              <a:rPr lang="pl-PL" dirty="0"/>
              <a:t> szczyci się największą ilością zabytków z wielu epok. Oprócz turystów </a:t>
            </a:r>
            <a:r>
              <a:rPr lang="pl-PL" dirty="0" smtClean="0"/>
              <a:t>(w </a:t>
            </a:r>
            <a:r>
              <a:rPr lang="pl-PL" dirty="0"/>
              <a:t>tym wielu z </a:t>
            </a:r>
            <a:r>
              <a:rPr lang="pl-PL" dirty="0" smtClean="0"/>
              <a:t>Polski), </a:t>
            </a:r>
            <a:r>
              <a:rPr lang="pl-PL" dirty="0"/>
              <a:t>którzy przybywają podziwiać odrestaurowane dzieła miast przedzielonych Nysą Łużycką czyli </a:t>
            </a:r>
            <a:r>
              <a:rPr lang="pl-PL" dirty="0" err="1"/>
              <a:t>Goerlitz</a:t>
            </a:r>
            <a:r>
              <a:rPr lang="pl-PL" dirty="0"/>
              <a:t> i </a:t>
            </a:r>
            <a:r>
              <a:rPr lang="pl-PL" dirty="0" smtClean="0"/>
              <a:t>Zgorzelca, nasze rejony odwiedzają </a:t>
            </a:r>
            <a:r>
              <a:rPr lang="pl-PL" dirty="0"/>
              <a:t>również filmowcy z całego świata.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 smtClean="0"/>
              <a:t>Fot. Edyta Byczek</a:t>
            </a:r>
            <a:endParaRPr lang="pl-PL" dirty="0"/>
          </a:p>
        </p:txBody>
      </p:sp>
      <p:pic>
        <p:nvPicPr>
          <p:cNvPr id="1026" name="Picture 2" descr="C:\Users\user\Desktop\scho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332657"/>
            <a:ext cx="3456384" cy="59046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Filmowe miasto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772816"/>
            <a:ext cx="5101225" cy="402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767408" y="2690336"/>
            <a:ext cx="4968552" cy="377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Kręcono tutaj sceny m.in. do </a:t>
            </a:r>
            <a:r>
              <a:rPr lang="pl-PL" dirty="0" smtClean="0"/>
              <a:t>„Bękartów wojny" </a:t>
            </a:r>
            <a:r>
              <a:rPr lang="pl-PL" dirty="0"/>
              <a:t>Quentina Tarantino, </a:t>
            </a:r>
            <a:r>
              <a:rPr lang="pl-PL" dirty="0" smtClean="0"/>
              <a:t>„Lektora" </a:t>
            </a:r>
            <a:r>
              <a:rPr lang="pl-PL" dirty="0"/>
              <a:t>Stephena </a:t>
            </a:r>
            <a:r>
              <a:rPr lang="pl-PL" dirty="0" err="1"/>
              <a:t>Daldry'ego</a:t>
            </a:r>
            <a:r>
              <a:rPr lang="pl-PL" dirty="0"/>
              <a:t>, </a:t>
            </a:r>
            <a:r>
              <a:rPr lang="pl-PL" dirty="0" smtClean="0"/>
              <a:t>„Złodziejki książek" </a:t>
            </a:r>
            <a:r>
              <a:rPr lang="pl-PL" dirty="0"/>
              <a:t>Briana Percivala, </a:t>
            </a:r>
            <a:r>
              <a:rPr lang="pl-PL" dirty="0" smtClean="0"/>
              <a:t> „Obrońców skarbów" </a:t>
            </a:r>
            <a:r>
              <a:rPr lang="pl-PL" dirty="0"/>
              <a:t>George'a </a:t>
            </a:r>
            <a:r>
              <a:rPr lang="pl-PL" dirty="0" err="1"/>
              <a:t>Clooney'a</a:t>
            </a:r>
            <a:r>
              <a:rPr lang="pl-PL" dirty="0"/>
              <a:t> </a:t>
            </a:r>
            <a:r>
              <a:rPr lang="pl-PL" dirty="0" smtClean="0"/>
              <a:t> i „The Grand </a:t>
            </a:r>
            <a:r>
              <a:rPr lang="pl-PL" dirty="0" err="1" smtClean="0"/>
              <a:t>Budapest</a:t>
            </a:r>
            <a:r>
              <a:rPr lang="pl-PL" dirty="0" smtClean="0"/>
              <a:t> Hotel" </a:t>
            </a:r>
            <a:r>
              <a:rPr lang="pl-PL" dirty="0" err="1"/>
              <a:t>Wesa</a:t>
            </a:r>
            <a:r>
              <a:rPr lang="pl-PL" dirty="0"/>
              <a:t> </a:t>
            </a:r>
            <a:r>
              <a:rPr lang="pl-PL" dirty="0" smtClean="0"/>
              <a:t>Andersona. Zdjęcie po prawej stronie to właśnie kadr z </a:t>
            </a:r>
            <a:r>
              <a:rPr lang="pl-PL" dirty="0"/>
              <a:t>filmu  </a:t>
            </a:r>
            <a:r>
              <a:rPr lang="pl-PL" dirty="0" smtClean="0"/>
              <a:t>„The </a:t>
            </a:r>
            <a:r>
              <a:rPr lang="pl-PL" dirty="0"/>
              <a:t>Grand </a:t>
            </a:r>
            <a:r>
              <a:rPr lang="pl-PL" dirty="0" err="1"/>
              <a:t>Budapest</a:t>
            </a:r>
            <a:r>
              <a:rPr lang="pl-PL" dirty="0"/>
              <a:t> </a:t>
            </a:r>
            <a:r>
              <a:rPr lang="pl-PL" dirty="0" smtClean="0"/>
              <a:t>Hotel”.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8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Jakuby</a:t>
            </a:r>
            <a:r>
              <a:rPr lang="pl-PL" dirty="0" smtClean="0"/>
              <a:t> - Święto </a:t>
            </a:r>
            <a:r>
              <a:rPr lang="pl-PL" dirty="0"/>
              <a:t>S</a:t>
            </a:r>
            <a:r>
              <a:rPr lang="pl-PL" dirty="0" smtClean="0"/>
              <a:t>tarego Miasta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07368" y="2136339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Święto klimatem nawiązuje do czasów, w których na Przedmieściu Nyskim – zgorzeleckiej Starówce mieszkał i pracował Jakub </a:t>
            </a:r>
            <a:r>
              <a:rPr lang="pl-PL" dirty="0" err="1" smtClean="0"/>
              <a:t>Boehme</a:t>
            </a:r>
            <a:r>
              <a:rPr lang="pl-PL" dirty="0"/>
              <a:t>. W obydwu miastach ( Polskim i Niemieckim) odbywa się wiele koncertów, spektakli, rzemieślnicy prezentują swoje rękodzieło nawiązując do dawnych epok. Istotnym elementem jarmarku ( targu średniowiecznego) jest część historyczna obejmująca osady rycerskie i słowiańskie prezentowanego przez bractwa rycerskie</a:t>
            </a:r>
            <a:r>
              <a:rPr lang="pl-PL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sz="1200" dirty="0" smtClean="0"/>
              <a:t>http</a:t>
            </a:r>
            <a:r>
              <a:rPr lang="pl-PL" sz="1200" dirty="0"/>
              <a:t>://jakuby.eu/index.php?option=com_content&amp;view=category&amp;layout=blog&amp;id=50&amp;Itemid=63</a:t>
            </a:r>
            <a:r>
              <a:rPr lang="pl-PL" dirty="0" smtClean="0"/>
              <a:t>				</a:t>
            </a:r>
            <a:endParaRPr lang="pl-PL" dirty="0"/>
          </a:p>
        </p:txBody>
      </p:sp>
      <p:pic>
        <p:nvPicPr>
          <p:cNvPr id="4099" name="Picture 3" descr="C:\Users\user\Desktop\P1070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556792"/>
            <a:ext cx="3096344" cy="48841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1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Jakuby</a:t>
            </a:r>
            <a:r>
              <a:rPr lang="pl-PL" dirty="0" smtClean="0"/>
              <a:t> – Święto </a:t>
            </a:r>
            <a:r>
              <a:rPr lang="pl-PL" dirty="0"/>
              <a:t>S</a:t>
            </a:r>
            <a:r>
              <a:rPr lang="pl-PL" dirty="0" smtClean="0"/>
              <a:t>tarego Miasta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2" y="1988840"/>
            <a:ext cx="51268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P1070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466528"/>
            <a:ext cx="5935531" cy="33387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87201" y="3110434"/>
            <a:ext cx="58644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Fot</a:t>
            </a:r>
            <a:r>
              <a:rPr lang="pl-PL" dirty="0"/>
              <a:t>. Edyta Byczek</a:t>
            </a:r>
          </a:p>
        </p:txBody>
      </p:sp>
    </p:spTree>
    <p:extLst>
      <p:ext uri="{BB962C8B-B14F-4D97-AF65-F5344CB8AC3E}">
        <p14:creationId xmlns:p14="http://schemas.microsoft.com/office/powerpoint/2010/main" val="28701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>
                <a:solidFill>
                  <a:srgbClr val="B2D0B4"/>
                </a:solidFill>
              </a:rPr>
              <a:t>Jakuby</a:t>
            </a:r>
            <a:r>
              <a:rPr lang="pl-PL" dirty="0">
                <a:solidFill>
                  <a:srgbClr val="B2D0B4"/>
                </a:solidFill>
              </a:rPr>
              <a:t> - Święto Starego Miasta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31504" y="1772816"/>
            <a:ext cx="56166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Co </a:t>
            </a:r>
            <a:r>
              <a:rPr lang="pl-PL" dirty="0"/>
              <a:t>roku bawimy się razem z naszymi sąsiadami, którzy w tym samym czasie obchodzą święto swojej przepięknej starówki. Dzięki wspólnym takim imprezom granice coraz bardziej się zacierają, a bliźniacze miasta staja się jednym wielkim EUROPA-MIASTEM</a:t>
            </a:r>
            <a:r>
              <a:rPr lang="pl-PL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 smtClean="0"/>
              <a:t>			         Fot. Edyta Byczek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484784"/>
            <a:ext cx="2787123" cy="495488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0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Niestandardowy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CITY SKETCH 16X9</vt:lpstr>
      <vt:lpstr>        Goerlitz / Zgorzelec –  bliźniacze miasta </vt:lpstr>
      <vt:lpstr>Herby miast</vt:lpstr>
      <vt:lpstr> Herby miast</vt:lpstr>
      <vt:lpstr>Herby miast</vt:lpstr>
      <vt:lpstr>Filmowe miasto…</vt:lpstr>
      <vt:lpstr>Filmowe miasto</vt:lpstr>
      <vt:lpstr>Jakuby - Święto Starego Miasta </vt:lpstr>
      <vt:lpstr>Jakuby – Święto Starego Miasta</vt:lpstr>
      <vt:lpstr>Jakuby - Święto Starego Miasta </vt:lpstr>
      <vt:lpstr>Jakub Boehme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2015-04-09T16:01:48Z</dcterms:created>
  <dcterms:modified xsi:type="dcterms:W3CDTF">2015-05-17T09:46:36Z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