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3" r:id="rId3"/>
    <p:sldMasterId id="2147483685" r:id="rId4"/>
    <p:sldMasterId id="2147483697" r:id="rId5"/>
  </p:sldMasterIdLst>
  <p:sldIdLst>
    <p:sldId id="264" r:id="rId6"/>
    <p:sldId id="265" r:id="rId7"/>
    <p:sldId id="266" r:id="rId8"/>
    <p:sldId id="268" r:id="rId9"/>
    <p:sldId id="263" r:id="rId10"/>
    <p:sldId id="257" r:id="rId11"/>
    <p:sldId id="271" r:id="rId12"/>
    <p:sldId id="269" r:id="rId13"/>
    <p:sldId id="270" r:id="rId14"/>
    <p:sldId id="259" r:id="rId15"/>
  </p:sldIdLst>
  <p:sldSz cx="10080625" cy="7559675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0066"/>
    <a:srgbClr val="66FF33"/>
    <a:srgbClr val="00FF99"/>
    <a:srgbClr val="00FFFF"/>
    <a:srgbClr val="66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1416" y="-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Obraz 36"/>
          <p:cNvPicPr/>
          <p:nvPr/>
        </p:nvPicPr>
        <p:blipFill>
          <a:blip r:embed="rId3" cstate="print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Obraz 37"/>
          <p:cNvPicPr/>
          <p:nvPr/>
        </p:nvPicPr>
        <p:blipFill>
          <a:blip r:embed="rId3" cstate="print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078" y="1237197"/>
            <a:ext cx="7560469" cy="2631887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9899919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658011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884670"/>
            <a:ext cx="8694539" cy="3144614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5059034"/>
            <a:ext cx="8694539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232989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537868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02483"/>
            <a:ext cx="8694539" cy="146118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6" y="1853171"/>
            <a:ext cx="4285579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6" y="2761381"/>
            <a:ext cx="4285579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0308812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7634173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3188233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1654867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088454"/>
            <a:ext cx="5103316" cy="5372269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1166081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3752467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7" y="402483"/>
            <a:ext cx="2173635" cy="64064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3" y="402483"/>
            <a:ext cx="6394896" cy="64064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609891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078" y="1237197"/>
            <a:ext cx="7560469" cy="2631887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220974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729294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884670"/>
            <a:ext cx="8694539" cy="3144614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5059034"/>
            <a:ext cx="8694539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5471940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2394306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02483"/>
            <a:ext cx="8694539" cy="146118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6" y="1853171"/>
            <a:ext cx="4285579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6" y="2761381"/>
            <a:ext cx="4285579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983317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4398625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440633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7980335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088454"/>
            <a:ext cx="5103316" cy="5372269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310953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137987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7" y="402483"/>
            <a:ext cx="2173635" cy="64064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3" y="402483"/>
            <a:ext cx="6394896" cy="64064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1311401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078" y="1237197"/>
            <a:ext cx="7560469" cy="2631887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3489777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3374677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884670"/>
            <a:ext cx="8694539" cy="3144614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5059034"/>
            <a:ext cx="8694539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3353299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239575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02483"/>
            <a:ext cx="8694539" cy="146118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6" y="1853171"/>
            <a:ext cx="4285579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6" y="2761381"/>
            <a:ext cx="4285579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732765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623560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291019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414639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088454"/>
            <a:ext cx="5103316" cy="5372269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8692083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022115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7" y="402483"/>
            <a:ext cx="2173635" cy="64064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3" y="402483"/>
            <a:ext cx="6394896" cy="64064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8665192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078" y="1237197"/>
            <a:ext cx="7560469" cy="2631887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3000930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542846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884670"/>
            <a:ext cx="8694539" cy="3144614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5059034"/>
            <a:ext cx="8694539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8463754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2592290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02483"/>
            <a:ext cx="8694539" cy="146118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6" y="1853171"/>
            <a:ext cx="4285579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6" y="2761381"/>
            <a:ext cx="4285579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403781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6647303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088841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878860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088454"/>
            <a:ext cx="5103316" cy="5372269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9619877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1628905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7" y="402483"/>
            <a:ext cx="2173635" cy="64064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3" y="402483"/>
            <a:ext cx="6394896" cy="64064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671657"/>
      </p:ext>
    </p:extLst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2400">
                <a:latin typeface="Arial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 sz="2000">
                <a:latin typeface="Arial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Siódmy poziom konspektu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z="1400">
                <a:latin typeface="Times New Roman"/>
              </a:rPr>
              <a:t>&lt;data/godzina&gt;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pl-PL" sz="1400">
                <a:latin typeface="Times New Roman"/>
              </a:rPr>
              <a:t>&lt;stopka&gt;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3310C9B6-8DD2-49E8-A621-CB0225BE90B4}" type="slidenum">
              <a:rPr lang="pl-PL" sz="1400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dissolve/>
    <p:sndAc>
      <p:stSnd>
        <p:snd r:embed="rId14" name="chimes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02483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006699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035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dissolve/>
    <p:sndAc>
      <p:stSnd>
        <p:snd r:embed="rId13" name="chimes.wav"/>
      </p:stSnd>
    </p:sndAc>
  </p:transition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02483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006699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975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slow">
    <p:dissolve/>
    <p:sndAc>
      <p:stSnd>
        <p:snd r:embed="rId13" name="chimes.wav"/>
      </p:stSnd>
    </p:sndAc>
  </p:transition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02483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006699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95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>
    <p:dissolve/>
    <p:sndAc>
      <p:stSnd>
        <p:snd r:embed="rId13" name="chimes.wav"/>
      </p:stSnd>
    </p:sndAc>
  </p:transition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02483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7AB5D-C219-43CF-8E62-ED02AC5EEE7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006699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2132F-FEBF-4E09-AE4C-C5DE071D646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75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spd="slow">
    <p:dissolve/>
    <p:sndAc>
      <p:stSnd>
        <p:snd r:embed="rId13" name="chimes.wav"/>
      </p:stSnd>
    </p:sndAc>
  </p:transition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43E5">
            <a:alpha val="9764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60078" y="1872657"/>
            <a:ext cx="7560469" cy="1680899"/>
          </a:xfrm>
        </p:spPr>
        <p:txBody>
          <a:bodyPr/>
          <a:lstStyle/>
          <a:p>
            <a:r>
              <a:rPr lang="pl-PL" b="1" dirty="0" smtClean="0">
                <a:latin typeface="Curlz MT" panose="04040404050702020202" pitchFamily="82" charset="0"/>
              </a:rPr>
              <a:t>MATEMATYKA</a:t>
            </a:r>
            <a:endParaRPr lang="pl-PL" b="1" dirty="0">
              <a:latin typeface="Curlz MT" panose="04040404050702020202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15160" y="3976152"/>
            <a:ext cx="7560469" cy="1369022"/>
          </a:xfrm>
        </p:spPr>
        <p:txBody>
          <a:bodyPr>
            <a:normAutofit/>
          </a:bodyPr>
          <a:lstStyle/>
          <a:p>
            <a:pPr lvl="1"/>
            <a:r>
              <a:rPr lang="pl-PL" sz="3307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Ułamki zwykłe</a:t>
            </a:r>
          </a:p>
        </p:txBody>
      </p:sp>
    </p:spTree>
    <p:extLst>
      <p:ext uri="{BB962C8B-B14F-4D97-AF65-F5344CB8AC3E}">
        <p14:creationId xmlns:p14="http://schemas.microsoft.com/office/powerpoint/2010/main" xmlns="" val="1894603109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l-PL" sz="4400" dirty="0">
                <a:latin typeface="Arial"/>
              </a:rPr>
              <a:t>:)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l-PL" sz="3200" dirty="0">
                <a:latin typeface="Arial"/>
              </a:rPr>
              <a:t>...i pamiętajcie że matematyka będzie prostsza jeśli ją polubicie...choć to bardzo trudne...</a:t>
            </a:r>
            <a:endParaRPr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				</a:t>
            </a:r>
            <a:r>
              <a:rPr lang="pl-PL" i="1" u="sng" dirty="0" smtClean="0">
                <a:latin typeface="Curlz MT" panose="04040404050702020202" pitchFamily="82" charset="0"/>
                <a:cs typeface="Aharoni" panose="02010803020104030203" pitchFamily="2" charset="-79"/>
              </a:rPr>
              <a:t>Podstawy</a:t>
            </a:r>
            <a:endParaRPr lang="pl-PL" i="1" u="sng" dirty="0">
              <a:latin typeface="Curlz MT" panose="04040404050702020202" pitchFamily="82" charset="0"/>
              <a:cs typeface="Aharoni" panose="02010803020104030203" pitchFamily="2" charset="-79"/>
            </a:endParaRPr>
          </a:p>
        </p:txBody>
      </p:sp>
      <p:pic>
        <p:nvPicPr>
          <p:cNvPr id="1026" name="Picture 2" descr="http://twojamatematyka.cba.pl/wp-content/uploads/2013/01/cd13-400x175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2891" y="3191505"/>
            <a:ext cx="4344607" cy="241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7425142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>
                <a:latin typeface="Curlz MT" panose="04040404050702020202" pitchFamily="82" charset="0"/>
              </a:rPr>
              <a:t>ROZSZERZANIE UŁAMKÓW ZWYKŁYCH</a:t>
            </a:r>
            <a:endParaRPr lang="pl-PL" b="1" i="1" dirty="0">
              <a:latin typeface="Curlz MT" panose="04040404050702020202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*</a:t>
            </a: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Rozszerzanie polega na mnożeniu mianownika i licznika przez tą sama liczbę np.:</a:t>
            </a:r>
          </a:p>
          <a:p>
            <a:pPr marL="0" indent="0">
              <a:buNone/>
            </a:pPr>
            <a:r>
              <a:rPr lang="pl-P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</a:t>
            </a: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można pomnożyć np. przez dwa i wyjdzie </a:t>
            </a:r>
            <a:r>
              <a:rPr lang="pl-PL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   </a:t>
            </a:r>
            <a:endParaRPr lang="pl-PL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l-P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5                                                                              10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0531110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6524" y="1193313"/>
            <a:ext cx="8694539" cy="1096006"/>
          </a:xfrm>
        </p:spPr>
        <p:txBody>
          <a:bodyPr/>
          <a:lstStyle/>
          <a:p>
            <a:r>
              <a:rPr lang="pl-PL" b="1" i="1" dirty="0" smtClean="0">
                <a:latin typeface="Curlz MT" panose="04040404050702020202" pitchFamily="82" charset="0"/>
                <a:cs typeface="Aharoni" panose="02010803020104030203" pitchFamily="2" charset="-79"/>
              </a:rPr>
              <a:t>SKRACANIE – POSTAĆ NAJPROSTSZA</a:t>
            </a:r>
            <a:endParaRPr lang="pl-PL" b="1" i="1" dirty="0">
              <a:latin typeface="Curlz MT" panose="04040404050702020202" pitchFamily="82" charset="0"/>
              <a:cs typeface="Aharoni" panose="02010803020104030203" pitchFamily="2" charset="-79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6524" y="2450758"/>
            <a:ext cx="8694539" cy="3597786"/>
          </a:xfrm>
        </p:spPr>
        <p:txBody>
          <a:bodyPr/>
          <a:lstStyle/>
          <a:p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Jeśli w zadaniu jest napisane „Doprowadź do najprostszej postaci”</a:t>
            </a:r>
          </a:p>
          <a:p>
            <a:pPr marL="0" indent="0">
              <a:buNone/>
            </a:pP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oznacza, że trzeba skrócić tak , by więcej już nie można skracać.</a:t>
            </a:r>
          </a:p>
          <a:p>
            <a:pPr marL="0" indent="0">
              <a:buNone/>
            </a:pP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Skracanie polega na dzieleniu licznika i mianownika przez tą samą liczbę np.:</a:t>
            </a:r>
          </a:p>
          <a:p>
            <a:pPr marL="0" indent="0">
              <a:buNone/>
            </a:pPr>
            <a:r>
              <a:rPr lang="pl-PL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</a:t>
            </a:r>
            <a:r>
              <a:rPr lang="pl-PL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</a:t>
            </a: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(Podzielono przez 5 )</a:t>
            </a:r>
          </a:p>
          <a:p>
            <a:pPr marL="0" indent="0">
              <a:buNone/>
            </a:pP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25     5     </a:t>
            </a:r>
            <a:endParaRPr lang="pl-PL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7206208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l-PL" sz="4400">
                <a:latin typeface="Arial"/>
              </a:rPr>
              <a:t>        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354098" y="301320"/>
            <a:ext cx="9071640" cy="504851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l-PL" sz="3200" b="1" i="1" dirty="0" smtClean="0">
                <a:latin typeface="Britannic Bold" panose="020B0903060703020204" pitchFamily="34" charset="0"/>
              </a:rPr>
              <a:t>Dodawanie ułamków zwykłych o tych samych mianownikach</a:t>
            </a:r>
            <a:endParaRPr sz="3200" b="1" i="1" dirty="0" smtClean="0">
              <a:latin typeface="Britannic Bold" panose="020B0903060703020204" pitchFamily="34" charset="0"/>
            </a:endParaRPr>
          </a:p>
          <a:p>
            <a:pPr algn="ctr"/>
            <a:endParaRPr lang="pl-PL" sz="2200" dirty="0" smtClean="0">
              <a:latin typeface="Arial"/>
            </a:endParaRPr>
          </a:p>
          <a:p>
            <a:pPr algn="ctr"/>
            <a:endParaRPr lang="pl-PL" sz="2200" dirty="0" smtClean="0">
              <a:latin typeface="Arial"/>
            </a:endParaRPr>
          </a:p>
          <a:p>
            <a:pPr algn="ctr"/>
            <a:endParaRPr lang="pl-PL" sz="2200" dirty="0" smtClean="0">
              <a:latin typeface="Arial"/>
            </a:endParaRPr>
          </a:p>
          <a:p>
            <a:pPr algn="ctr"/>
            <a:r>
              <a:rPr lang="pl-PL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Jeśli ułamki mają takie same mianowniki to łatwo obliczyć ich sumę. Obliczamy sumę liczników , a mianownik pozostawiamy bez zmiany.</a:t>
            </a:r>
            <a:endParaRPr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947556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3" dur="2000" spd="-1000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305880" y="20988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l-PL" sz="3600" dirty="0">
                <a:latin typeface="Gill Sans Ultra Bold Condensed" panose="020B0A06020104020203" pitchFamily="34" charset="0"/>
              </a:rPr>
              <a:t>Odejmowanie ułamków zwykłych o takich samych mianownikach</a:t>
            </a:r>
            <a:endParaRPr sz="3600" dirty="0">
              <a:latin typeface="Gill Sans Ultra Bold Condensed" panose="020B0A06020104020203" pitchFamily="34" charset="0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endParaRPr lang="pl-PL" sz="3200" dirty="0">
              <a:latin typeface="Arial"/>
            </a:endParaRPr>
          </a:p>
          <a:p>
            <a:pPr>
              <a:buSzPct val="45000"/>
            </a:pPr>
            <a:endParaRPr lang="pl-PL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haroni" panose="02010803020104030203" pitchFamily="2" charset="-79"/>
            </a:endParaRPr>
          </a:p>
          <a:p>
            <a:pPr>
              <a:buSzPct val="45000"/>
            </a:pPr>
            <a:endParaRPr lang="pl-PL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haroni" panose="02010803020104030203" pitchFamily="2" charset="-79"/>
            </a:endParaRPr>
          </a:p>
          <a:p>
            <a:pPr>
              <a:buSzPct val="45000"/>
            </a:pPr>
            <a:r>
              <a:rPr lang="pl-PL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 Obliczając różnice  ułamków o tych samych      mianownikach trzeba pamiętać że odejmuje się tylko liczniki , a mianowniki pozostają bez zmian </a:t>
            </a:r>
            <a:endParaRPr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haroni" panose="02010803020104030203" pitchFamily="2" charset="-79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0842" y="301320"/>
            <a:ext cx="9071640" cy="1262160"/>
          </a:xfrm>
        </p:spPr>
        <p:txBody>
          <a:bodyPr/>
          <a:lstStyle/>
          <a:p>
            <a:r>
              <a:rPr lang="pl-PL" dirty="0" smtClean="0">
                <a:latin typeface="Aharoni" panose="02010803020104030203" pitchFamily="2" charset="-79"/>
                <a:cs typeface="Aharoni" panose="02010803020104030203" pitchFamily="2" charset="-79"/>
              </a:rPr>
              <a:t>Jak sprowadzać do wspólnego mianownika</a:t>
            </a:r>
            <a:endParaRPr lang="pl-PL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ymbol zastępczy tekstu 2"/>
              <p:cNvSpPr>
                <a:spLocks noGrp="1"/>
              </p:cNvSpPr>
              <p:nvPr>
                <p:ph type="body"/>
              </p:nvPr>
            </p:nvSpPr>
            <p:spPr/>
            <p:txBody>
              <a:bodyPr/>
              <a:lstStyle/>
              <a:p>
                <a:r>
                  <a:rPr lang="pl-PL" dirty="0" smtClean="0">
                    <a:latin typeface="Colonna MT" panose="04020805060202030203" pitchFamily="82" charset="0"/>
                  </a:rPr>
                  <a:t>Trzeba znaleźć dwóm liczbą wspólny mianownik 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1   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2 ,    </m:t>
                        </m:r>
                      </m:den>
                    </m:f>
                    <m:f>
                      <m:f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pl-PL" dirty="0" smtClean="0">
                  <a:latin typeface="Colonna MT" panose="04020805060202030203" pitchFamily="82" charset="0"/>
                </a:endParaRPr>
              </a:p>
              <a:p>
                <a:pPr marL="0" indent="0">
                  <a:buNone/>
                </a:pPr>
                <a:r>
                  <a:rPr lang="pl-PL" dirty="0" smtClean="0">
                    <a:latin typeface="Colonna MT" panose="04020805060202030203" pitchFamily="82" charset="0"/>
                  </a:rPr>
                  <a:t>4 : 2 = 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l-PL" dirty="0" smtClean="0">
                    <a:latin typeface="Colonna MT" panose="04020805060202030203" pitchFamily="82" charset="0"/>
                  </a:rPr>
                  <a:t>x2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pl-PL" dirty="0">
                  <a:latin typeface="Colonna MT" panose="04020805060202030203" pitchFamily="82" charset="0"/>
                </a:endParaRPr>
              </a:p>
            </p:txBody>
          </p:sp>
        </mc:Choice>
        <mc:Fallback>
          <p:sp>
            <p:nvSpPr>
              <p:cNvPr id="3" name="Symbol zastępczy tekst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/>
              </p:nvPr>
            </p:nvSpPr>
            <p:spPr>
              <a:blipFill rotWithShape="0">
                <a:blip r:embed="rId3" cstate="print"/>
                <a:stretch>
                  <a:fillRect l="-2419" t="-417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626062168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Dodawanie ułamków o różnych mianownikach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ymbol zastępczy tekstu 2"/>
              <p:cNvSpPr>
                <a:spLocks noGrp="1"/>
              </p:cNvSpPr>
              <p:nvPr>
                <p:ph type="body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l-PL" b="0" i="1" smtClean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pl-PL" dirty="0" smtClean="0"/>
                  <a:t> </a:t>
                </a:r>
              </a:p>
              <a:p>
                <a:r>
                  <a:rPr lang="pl-PL" dirty="0" smtClean="0"/>
                  <a:t>Trzeba sprowadzić do wspólnego mianownika ( patrz slajd 7 )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pl-PL" b="0" i="1" smtClean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l-PL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pl-PL" b="0" i="1" smtClean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pl-PL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pl-PL" b="0" i="1" smtClean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pl-PL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pl-PL" dirty="0" smtClean="0"/>
              </a:p>
              <a:p>
                <a:endParaRPr lang="pl-PL" dirty="0" smtClean="0"/>
              </a:p>
              <a:p>
                <a:endParaRPr lang="pl-PL" dirty="0"/>
              </a:p>
            </p:txBody>
          </p:sp>
        </mc:Choice>
        <mc:Fallback>
          <p:sp>
            <p:nvSpPr>
              <p:cNvPr id="3" name="Symbol zastępczy tekst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/>
              </p:nvPr>
            </p:nvSpPr>
            <p:spPr>
              <a:blipFill rotWithShape="0">
                <a:blip r:embed="rId3" cstate="print"/>
                <a:stretch>
                  <a:fillRect l="-221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053868896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469" y="236482"/>
            <a:ext cx="9638702" cy="1229710"/>
          </a:xfrm>
        </p:spPr>
        <p:txBody>
          <a:bodyPr/>
          <a:lstStyle/>
          <a:p>
            <a:r>
              <a:rPr lang="pl-PL" dirty="0" smtClean="0"/>
              <a:t>Odejmowanie ułamków o różnych mianownikach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ymbol zastępczy tekstu 2"/>
              <p:cNvSpPr>
                <a:spLocks noGrp="1"/>
              </p:cNvSpPr>
              <p:nvPr>
                <p:ph type="body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pl-PL" b="0" i="1" smtClean="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l-PL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pl-PL" dirty="0" smtClean="0"/>
              </a:p>
              <a:p>
                <a:r>
                  <a:rPr lang="pl-PL" dirty="0" smtClean="0"/>
                  <a:t>Trzeba sprowadzić do wspólnego mianownika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pl-PL" b="0" i="0" smtClean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pl-PL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pl-PL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pl-PL" dirty="0"/>
              </a:p>
            </p:txBody>
          </p:sp>
        </mc:Choice>
        <mc:Fallback>
          <p:sp>
            <p:nvSpPr>
              <p:cNvPr id="3" name="Symbol zastępczy tekst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/>
              </p:nvPr>
            </p:nvSpPr>
            <p:spPr>
              <a:blipFill rotWithShape="0">
                <a:blip r:embed="rId3" cstate="print"/>
                <a:stretch>
                  <a:fillRect l="-221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192975778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178</Words>
  <Application>Microsoft Office PowerPoint</Application>
  <PresentationFormat>Niestandardowy</PresentationFormat>
  <Paragraphs>32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5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Office Theme</vt:lpstr>
      <vt:lpstr>Motyw pakietu Office</vt:lpstr>
      <vt:lpstr>1_Motyw pakietu Office</vt:lpstr>
      <vt:lpstr>2_Motyw pakietu Office</vt:lpstr>
      <vt:lpstr>3_Motyw pakietu Office</vt:lpstr>
      <vt:lpstr>MATEMATYKA</vt:lpstr>
      <vt:lpstr>    Podstawy</vt:lpstr>
      <vt:lpstr>ROZSZERZANIE UŁAMKÓW ZWYKŁYCH</vt:lpstr>
      <vt:lpstr>SKRACANIE – POSTAĆ NAJPROSTSZA</vt:lpstr>
      <vt:lpstr>Slajd 5</vt:lpstr>
      <vt:lpstr>Slajd 6</vt:lpstr>
      <vt:lpstr>Jak sprowadzać do wspólnego mianownika</vt:lpstr>
      <vt:lpstr>Dodawanie ułamków o różnych mianownikach</vt:lpstr>
      <vt:lpstr>Odejmowanie ułamków o różnych mianownikach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Oliwia Machalska</dc:creator>
  <cp:lastModifiedBy>USER</cp:lastModifiedBy>
  <cp:revision>20</cp:revision>
  <dcterms:created xsi:type="dcterms:W3CDTF">2015-04-11T16:43:59Z</dcterms:created>
  <dcterms:modified xsi:type="dcterms:W3CDTF">2015-06-01T07:01:40Z</dcterms:modified>
  <dc:language>pl-PL</dc:language>
</cp:coreProperties>
</file>